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84" r:id="rId2"/>
    <p:sldId id="257" r:id="rId3"/>
    <p:sldId id="259" r:id="rId4"/>
    <p:sldId id="274" r:id="rId5"/>
    <p:sldId id="291" r:id="rId6"/>
    <p:sldId id="277" r:id="rId7"/>
    <p:sldId id="278" r:id="rId8"/>
    <p:sldId id="275" r:id="rId9"/>
    <p:sldId id="276" r:id="rId10"/>
    <p:sldId id="294" r:id="rId11"/>
    <p:sldId id="279" r:id="rId12"/>
    <p:sldId id="280" r:id="rId13"/>
    <p:sldId id="261" r:id="rId14"/>
    <p:sldId id="281" r:id="rId15"/>
    <p:sldId id="282" r:id="rId16"/>
    <p:sldId id="295" r:id="rId17"/>
    <p:sldId id="297" r:id="rId18"/>
    <p:sldId id="296" r:id="rId19"/>
    <p:sldId id="283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7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1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17/10/2019</a:t>
            </a:fld>
            <a:endParaRPr lang="fr-BE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17/10/2019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17/10/2019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17/10/2019</a:t>
            </a:fld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17/10/2019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17/10/2019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17/10/2019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17/10/2019</a:t>
            </a:fld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17/10/2019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17/10/2019</a:t>
            </a:fld>
            <a:endParaRPr lang="fr-BE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17/10/2019</a:t>
            </a:fld>
            <a:endParaRPr lang="fr-BE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17/10/2019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anouk-ec.com/films/porco-ross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artsculture.ac-dijon.fr/spip.php?article181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rtsculture.ac-dijon.fr/spip.php?article1662" TargetMode="External"/><Relationship Id="rId2" Type="http://schemas.openxmlformats.org/officeDocument/2006/relationships/hyperlink" Target="http://artsculture.ac-dijon.fr/spip.php?article181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ollegeaucinema.ac-dijon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3688" y="620688"/>
            <a:ext cx="7128792" cy="1584176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Formation Collège au Cinéma</a:t>
            </a:r>
            <a:br>
              <a:rPr lang="fr-FR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6</a:t>
            </a:r>
            <a:r>
              <a:rPr lang="fr-FR" sz="3600" b="1" baseline="30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ème</a:t>
            </a: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/ 5</a:t>
            </a:r>
            <a:r>
              <a:rPr lang="fr-FR" sz="3600" b="1" baseline="30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ème</a:t>
            </a: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endParaRPr lang="fr-FR" sz="36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2276872"/>
            <a:ext cx="6912768" cy="1872208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Vendredi 18 octobre  9h15-13h / 14h- 17h </a:t>
            </a:r>
          </a:p>
          <a:p>
            <a:pPr algn="ctr"/>
            <a:r>
              <a:rPr lang="fr-F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Collège Louis Pasteur</a:t>
            </a:r>
          </a:p>
          <a:p>
            <a:pPr algn="ctr"/>
            <a:r>
              <a:rPr lang="fr-F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 Saint-Rémy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4131570"/>
            <a:ext cx="7200800" cy="169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5197" r="25197"/>
          <a:stretch>
            <a:fillRect/>
          </a:stretch>
        </p:blipFill>
        <p:spPr bwMode="auto">
          <a:xfrm>
            <a:off x="179512" y="0"/>
            <a:ext cx="1700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fr-FR" sz="3600" b="1" dirty="0" smtClean="0">
                <a:latin typeface="Calibri" pitchFamily="34" charset="0"/>
                <a:cs typeface="Calibri" pitchFamily="34" charset="0"/>
              </a:rPr>
            </a:br>
            <a:r>
              <a:rPr lang="fr-FR" sz="3200" b="1" dirty="0" smtClean="0">
                <a:latin typeface="Calibri" pitchFamily="34" charset="0"/>
                <a:cs typeface="Calibri" pitchFamily="34" charset="0"/>
              </a:rPr>
              <a:t> le monstre, aux limites de l'humain</a:t>
            </a:r>
            <a:endParaRPr lang="fr-FR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142984"/>
            <a:ext cx="8208912" cy="5454368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>
                <a:latin typeface="Calibri" pitchFamily="34" charset="0"/>
                <a:cs typeface="Calibri" pitchFamily="34" charset="0"/>
              </a:rPr>
              <a:t>La présence d’une thématique dans la programmation permet de mettre en perspective les similitudes et les dissemblances des œuvres, cette transversalité renforçant la cohérence du dispositif. </a:t>
            </a:r>
          </a:p>
          <a:p>
            <a:pPr algn="just"/>
            <a:r>
              <a:rPr lang="fr-FR" dirty="0" smtClean="0">
                <a:latin typeface="Calibri" pitchFamily="34" charset="0"/>
                <a:cs typeface="Calibri" pitchFamily="34" charset="0"/>
              </a:rPr>
              <a:t>Diversité des genres cinématographiques : film de science-fiction, animation, patrimoine (muet et N&amp;B). </a:t>
            </a:r>
          </a:p>
          <a:p>
            <a:pPr algn="just"/>
            <a:r>
              <a:rPr lang="fr-FR" dirty="0" smtClean="0">
                <a:latin typeface="Calibri" pitchFamily="34" charset="0"/>
                <a:cs typeface="Calibri" pitchFamily="34" charset="0"/>
              </a:rPr>
              <a:t>Cette thématique permettra d’associer les corpus de lettres de CM2, 6</a:t>
            </a:r>
            <a:r>
              <a:rPr lang="fr-FR" baseline="30000" dirty="0" smtClean="0">
                <a:latin typeface="Calibri" pitchFamily="34" charset="0"/>
                <a:cs typeface="Calibri" pitchFamily="34" charset="0"/>
              </a:rPr>
              <a:t>ème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et 5</a:t>
            </a:r>
            <a:r>
              <a:rPr lang="fr-FR" baseline="30000" dirty="0" smtClean="0">
                <a:latin typeface="Calibri" pitchFamily="34" charset="0"/>
                <a:cs typeface="Calibri" pitchFamily="34" charset="0"/>
              </a:rPr>
              <a:t>ème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, en lien avec les autres disciplines. </a:t>
            </a:r>
          </a:p>
          <a:p>
            <a:pPr lvl="0" algn="just"/>
            <a:r>
              <a:rPr lang="fr-FR" dirty="0" smtClean="0">
                <a:latin typeface="Calibri" pitchFamily="34" charset="0"/>
                <a:cs typeface="Calibri" pitchFamily="34" charset="0"/>
              </a:rPr>
              <a:t>Découvrir des œuvres mettant en scène des figures de monstres, se confronter au merveilleux, à l'étrange. </a:t>
            </a:r>
          </a:p>
          <a:p>
            <a:pPr algn="just"/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Calibri" pitchFamily="34" charset="0"/>
                <a:cs typeface="Calibri" pitchFamily="34" charset="0"/>
              </a:rPr>
              <a:t>Les fiches pédagogiques</a:t>
            </a:r>
            <a:endParaRPr lang="fr-F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208912" cy="5328592"/>
          </a:xfrm>
        </p:spPr>
        <p:txBody>
          <a:bodyPr>
            <a:normAutofit/>
          </a:bodyPr>
          <a:lstStyle/>
          <a:p>
            <a:pPr algn="just"/>
            <a:r>
              <a:rPr lang="fr-FR" sz="2900" dirty="0" smtClean="0">
                <a:latin typeface="Calibri" pitchFamily="34" charset="0"/>
                <a:cs typeface="Calibri" pitchFamily="34" charset="0"/>
              </a:rPr>
              <a:t>Elles sont envoyées par le CNC et distribuées lors des journées de formations. </a:t>
            </a:r>
          </a:p>
          <a:p>
            <a:pPr algn="just"/>
            <a:r>
              <a:rPr lang="fr-FR" sz="2900" dirty="0" smtClean="0">
                <a:latin typeface="Calibri" pitchFamily="34" charset="0"/>
                <a:cs typeface="Calibri" pitchFamily="34" charset="0"/>
              </a:rPr>
              <a:t>Une affiche par établissement. </a:t>
            </a:r>
          </a:p>
          <a:p>
            <a:pPr algn="just"/>
            <a:r>
              <a:rPr lang="fr-FR" sz="2900" dirty="0" smtClean="0">
                <a:latin typeface="Calibri" pitchFamily="34" charset="0"/>
                <a:cs typeface="Calibri" pitchFamily="34" charset="0"/>
              </a:rPr>
              <a:t>Il n’y aura pas de fiche élèves pour le film « </a:t>
            </a:r>
            <a:r>
              <a:rPr lang="fr-FR" sz="2900" dirty="0" err="1" smtClean="0">
                <a:latin typeface="Calibri" pitchFamily="34" charset="0"/>
                <a:cs typeface="Calibri" pitchFamily="34" charset="0"/>
              </a:rPr>
              <a:t>Porco</a:t>
            </a:r>
            <a:r>
              <a:rPr lang="fr-FR" sz="2900" dirty="0" smtClean="0">
                <a:latin typeface="Calibri" pitchFamily="34" charset="0"/>
                <a:cs typeface="Calibri" pitchFamily="34" charset="0"/>
              </a:rPr>
              <a:t> Rosso » car il n’est pas dans le catalogue Collège au Cinéma, possibilité de télécharger et imprimer la fiche CNC du catalogue Ecole au Cinéma sur le site </a:t>
            </a:r>
            <a:r>
              <a:rPr lang="fr-FR" sz="2900" dirty="0" err="1" smtClean="0">
                <a:latin typeface="Calibri" pitchFamily="34" charset="0"/>
                <a:cs typeface="Calibri" pitchFamily="34" charset="0"/>
              </a:rPr>
              <a:t>Nanouk</a:t>
            </a:r>
            <a:r>
              <a:rPr lang="fr-FR" sz="2900" dirty="0" smtClean="0">
                <a:latin typeface="Calibri" pitchFamily="34" charset="0"/>
                <a:cs typeface="Calibri" pitchFamily="34" charset="0"/>
              </a:rPr>
              <a:t> : </a:t>
            </a:r>
          </a:p>
          <a:p>
            <a:pPr algn="ctr">
              <a:buNone/>
            </a:pPr>
            <a:r>
              <a:rPr lang="fr-FR" sz="3200" dirty="0" smtClean="0">
                <a:latin typeface="Calibri" pitchFamily="34" charset="0"/>
                <a:cs typeface="Calibri" pitchFamily="34" charset="0"/>
                <a:hlinkClick r:id="rId2"/>
              </a:rPr>
              <a:t>https://nanouk-ec.com/films/porco-rosso</a:t>
            </a:r>
            <a:endParaRPr lang="fr-FR" sz="29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Calibri" pitchFamily="34" charset="0"/>
                <a:cs typeface="Calibri" pitchFamily="34" charset="0"/>
              </a:rPr>
              <a:t>Le financement</a:t>
            </a:r>
            <a:endParaRPr lang="fr-F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147248" cy="5277200"/>
          </a:xfrm>
        </p:spPr>
        <p:txBody>
          <a:bodyPr>
            <a:noAutofit/>
          </a:bodyPr>
          <a:lstStyle/>
          <a:p>
            <a:pPr algn="just"/>
            <a:r>
              <a:rPr lang="fr-FR" sz="3200" dirty="0" smtClean="0">
                <a:latin typeface="Calibri" pitchFamily="34" charset="0"/>
                <a:cs typeface="Calibri" pitchFamily="34" charset="0"/>
              </a:rPr>
              <a:t>Tarif unique de 2,50 euros par élève par séance, accompagnateurs gratuits. </a:t>
            </a:r>
          </a:p>
          <a:p>
            <a:pPr algn="just"/>
            <a:r>
              <a:rPr lang="fr-FR" sz="3200" dirty="0" smtClean="0">
                <a:latin typeface="Calibri" pitchFamily="34" charset="0"/>
                <a:cs typeface="Calibri" pitchFamily="34" charset="0"/>
              </a:rPr>
              <a:t>Le Conseil Départemental prend en charge la billetterie à hauteur de 70%, mais pas les transports. </a:t>
            </a:r>
          </a:p>
          <a:p>
            <a:pPr algn="just"/>
            <a:r>
              <a:rPr lang="fr-FR" sz="3200" dirty="0" smtClean="0">
                <a:latin typeface="Calibri" pitchFamily="34" charset="0"/>
                <a:cs typeface="Calibri" pitchFamily="34" charset="0"/>
              </a:rPr>
              <a:t>Il faut rédiger une demande d’aide « Appel à projet en faveur des collégiens », dépôt avant le 30 octobre pour la 2</a:t>
            </a:r>
            <a:r>
              <a:rPr lang="fr-FR" sz="3200" baseline="30000" dirty="0" smtClean="0">
                <a:latin typeface="Calibri" pitchFamily="34" charset="0"/>
                <a:cs typeface="Calibri" pitchFamily="34" charset="0"/>
              </a:rPr>
              <a:t>ème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 session. </a:t>
            </a:r>
          </a:p>
          <a:p>
            <a:pPr algn="just"/>
            <a:r>
              <a:rPr lang="fr-FR" sz="3200" dirty="0" smtClean="0">
                <a:latin typeface="Calibri" pitchFamily="34" charset="0"/>
                <a:cs typeface="Calibri" pitchFamily="34" charset="0"/>
              </a:rPr>
              <a:t>Financement des intervenants pour les ateliers vidéos.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Ateliers vidéos et forum des métiers du cinéma</a:t>
            </a:r>
            <a:endParaRPr lang="fr-FR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147248" cy="5349208"/>
          </a:xfrm>
        </p:spPr>
        <p:txBody>
          <a:bodyPr>
            <a:noAutofit/>
          </a:bodyPr>
          <a:lstStyle/>
          <a:p>
            <a:pPr algn="just"/>
            <a:r>
              <a:rPr lang="fr-FR" sz="2000" dirty="0" smtClean="0"/>
              <a:t>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Dans la continuité du </a:t>
            </a: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Parcours d’Education Artistique et Culturelle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(rencontre/connaissance/pratique), des ateliers vidéos sont proposés aux enseignants désireux de poursuivre l’aventure Collège au Cinéma. </a:t>
            </a:r>
          </a:p>
          <a:p>
            <a:pPr algn="just"/>
            <a:r>
              <a:rPr lang="fr-FR" sz="2000" dirty="0" smtClean="0">
                <a:latin typeface="Calibri" pitchFamily="34" charset="0"/>
                <a:cs typeface="Calibri" pitchFamily="34" charset="0"/>
              </a:rPr>
              <a:t>Ces ateliers sont encadrés par des </a:t>
            </a: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professionnels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et peuvent en partie être financés via le dispositif d’appel à projet en faveur des collégiens au Conseil Départemental de Saône-et-Loire. Les ateliers ne nécessitent pas de compétence en matière de réalisation vidéo de la part des enseignants. </a:t>
            </a:r>
          </a:p>
          <a:p>
            <a:pPr algn="just">
              <a:buNone/>
            </a:pPr>
            <a:r>
              <a:rPr lang="fr-FR" sz="2000" b="1" i="1" dirty="0" smtClean="0">
                <a:latin typeface="Calibri" pitchFamily="34" charset="0"/>
                <a:cs typeface="Calibri" pitchFamily="34" charset="0"/>
              </a:rPr>
              <a:t>Trois volets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algn="just"/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Projections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de trois films grâce au dispositif Collège au Cinéma, en partenariat avec le CNC, la DRAC et le Conseil Départemental. </a:t>
            </a:r>
          </a:p>
          <a:p>
            <a:pPr algn="just"/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Ateliers vidéo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avec réalisation de courts-métrages sur le thème de l’année, en partenariat avec des associations locales. </a:t>
            </a:r>
          </a:p>
          <a:p>
            <a:pPr algn="just"/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Forum des métiers du cinéma et projection des courts-métrages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dans une salle de cinéma.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latin typeface="Calibri" pitchFamily="34" charset="0"/>
                <a:cs typeface="Calibri" pitchFamily="34" charset="0"/>
              </a:rPr>
              <a:t>forum des métiers du cinéma</a:t>
            </a:r>
            <a:endParaRPr lang="fr-FR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52928" cy="5472608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>
                <a:latin typeface="Calibri" pitchFamily="34" charset="0"/>
                <a:cs typeface="Calibri" pitchFamily="34" charset="0"/>
              </a:rPr>
              <a:t>Depuis  2016, un forum du cinéma réunit les classes qui ont participé aux ateliers vidéo. </a:t>
            </a:r>
          </a:p>
          <a:p>
            <a:pPr algn="just"/>
            <a:r>
              <a:rPr lang="fr-FR" dirty="0" smtClean="0">
                <a:latin typeface="Calibri" pitchFamily="34" charset="0"/>
                <a:cs typeface="Calibri" pitchFamily="34" charset="0"/>
              </a:rPr>
              <a:t>En juin 2019, 130 élèves de 7 collèges du département. </a:t>
            </a:r>
          </a:p>
          <a:p>
            <a:pPr algn="just"/>
            <a:r>
              <a:rPr lang="fr-FR" dirty="0" smtClean="0">
                <a:latin typeface="Calibri" pitchFamily="34" charset="0"/>
                <a:cs typeface="Calibri" pitchFamily="34" charset="0"/>
              </a:rPr>
              <a:t>Le matin : rencontre avec des professionnels du cinéma sous forme d’ateliers tournants de 30 minutes : réalisateur, scénariste, maquilleuse, photographe de plateau, atelier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MashUp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(table de montage ludique). Présence de Rémi Allier en 2019, lauréat du César du meilleur court-métrage. </a:t>
            </a:r>
          </a:p>
          <a:p>
            <a:pPr algn="just"/>
            <a:r>
              <a:rPr lang="fr-FR" dirty="0" smtClean="0">
                <a:latin typeface="Calibri" pitchFamily="34" charset="0"/>
                <a:cs typeface="Calibri" pitchFamily="34" charset="0"/>
              </a:rPr>
              <a:t>L’après-midi : montée des marches et photographies devant le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Cinémarivaux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de Mâcon, projection des courts-métrages et échanges avec le public. </a:t>
            </a:r>
          </a:p>
          <a:p>
            <a:pPr algn="ctr">
              <a:buNone/>
            </a:pPr>
            <a:r>
              <a:rPr lang="fr-FR" dirty="0" smtClean="0">
                <a:hlinkClick r:id="rId2"/>
              </a:rPr>
              <a:t>http://artsculture.ac-dijon.fr/spip.php?article1815</a:t>
            </a:r>
            <a:endParaRPr lang="fr-FR" dirty="0" smtClean="0"/>
          </a:p>
          <a:p>
            <a:pPr algn="ctr">
              <a:buNone/>
            </a:pP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/>
          <a:lstStyle/>
          <a:p>
            <a:pPr algn="ctr"/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forum des métiers du cinéma</a:t>
            </a:r>
            <a:endParaRPr lang="fr-FR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429000"/>
            <a:ext cx="48482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r="16454"/>
          <a:stretch>
            <a:fillRect/>
          </a:stretch>
        </p:blipFill>
        <p:spPr bwMode="auto">
          <a:xfrm>
            <a:off x="357158" y="1000108"/>
            <a:ext cx="3214710" cy="25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071546"/>
            <a:ext cx="426947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654032"/>
          </a:xfrm>
        </p:spPr>
        <p:txBody>
          <a:bodyPr/>
          <a:lstStyle/>
          <a:p>
            <a:pPr algn="ctr"/>
            <a:r>
              <a:rPr lang="fr-FR" sz="3200" b="1" dirty="0" smtClean="0">
                <a:latin typeface="Calibri" pitchFamily="34" charset="0"/>
                <a:cs typeface="Calibri" pitchFamily="34" charset="0"/>
              </a:rPr>
              <a:t>forum des métiers du cinéma</a:t>
            </a:r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14339"/>
          <a:stretch>
            <a:fillRect/>
          </a:stretch>
        </p:blipFill>
        <p:spPr bwMode="auto">
          <a:xfrm>
            <a:off x="571472" y="1071546"/>
            <a:ext cx="5119118" cy="291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t="11116" b="4446"/>
          <a:stretch>
            <a:fillRect/>
          </a:stretch>
        </p:blipFill>
        <p:spPr bwMode="auto">
          <a:xfrm>
            <a:off x="3643306" y="3786190"/>
            <a:ext cx="5086360" cy="28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latin typeface="Calibri" pitchFamily="34" charset="0"/>
                <a:cs typeface="Calibri" pitchFamily="34" charset="0"/>
              </a:rPr>
              <a:t>Projections des courts-métrages</a:t>
            </a:r>
            <a:endParaRPr lang="fr-FR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214422"/>
            <a:ext cx="8352928" cy="5238914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>
                <a:latin typeface="Calibri" pitchFamily="34" charset="0"/>
                <a:cs typeface="Calibri" pitchFamily="34" charset="0"/>
              </a:rPr>
              <a:t>Trois courts-métrages réalisés dans le cadre des ateliers vidéo seront projetés en amont des séances Collège au Cinéma.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Trimestre 1 : </a:t>
            </a:r>
            <a:r>
              <a:rPr lang="fr-FR" i="1" dirty="0" err="1" smtClean="0">
                <a:latin typeface="Calibri" pitchFamily="34" charset="0"/>
                <a:cs typeface="Calibri" pitchFamily="34" charset="0"/>
              </a:rPr>
              <a:t>Spiou</a:t>
            </a:r>
            <a:r>
              <a:rPr lang="fr-FR" i="1" dirty="0" smtClean="0">
                <a:latin typeface="Calibri" pitchFamily="34" charset="0"/>
                <a:cs typeface="Calibri" pitchFamily="34" charset="0"/>
              </a:rPr>
              <a:t> et </a:t>
            </a:r>
            <a:r>
              <a:rPr lang="fr-FR" i="1" dirty="0" err="1" smtClean="0">
                <a:latin typeface="Calibri" pitchFamily="34" charset="0"/>
                <a:cs typeface="Calibri" pitchFamily="34" charset="0"/>
              </a:rPr>
              <a:t>Moleboy</a:t>
            </a:r>
            <a:r>
              <a:rPr lang="fr-FR" i="1" dirty="0" smtClean="0">
                <a:latin typeface="Calibri" pitchFamily="34" charset="0"/>
                <a:cs typeface="Calibri" pitchFamily="34" charset="0"/>
              </a:rPr>
              <a:t> contre les </a:t>
            </a:r>
            <a:r>
              <a:rPr lang="fr-FR" i="1" dirty="0" err="1" smtClean="0">
                <a:latin typeface="Calibri" pitchFamily="34" charset="0"/>
                <a:cs typeface="Calibri" pitchFamily="34" charset="0"/>
              </a:rPr>
              <a:t>SuperMéchants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, collège de Saint-Germain-du-Plain 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Trimestre 2 : </a:t>
            </a:r>
            <a:r>
              <a:rPr lang="fr-FR" i="1" dirty="0" err="1" smtClean="0">
                <a:latin typeface="Calibri" pitchFamily="34" charset="0"/>
                <a:cs typeface="Calibri" pitchFamily="34" charset="0"/>
              </a:rPr>
              <a:t>Toxicity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, collège du Creusot-Centre 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Trimestre 3  : </a:t>
            </a:r>
            <a:r>
              <a:rPr lang="fr-FR" i="1" dirty="0" smtClean="0">
                <a:latin typeface="Calibri" pitchFamily="34" charset="0"/>
                <a:cs typeface="Calibri" pitchFamily="34" charset="0"/>
              </a:rPr>
              <a:t>La ligue des justiciers ordinaires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, collège de Sanvignes-les-Mines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Un film de présentation du forum a également été réalisé par le service communication du Conseil départemental. </a:t>
            </a:r>
          </a:p>
          <a:p>
            <a:pPr>
              <a:buNone/>
            </a:pP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latin typeface="Calibri" pitchFamily="34" charset="0"/>
                <a:cs typeface="Calibri" pitchFamily="34" charset="0"/>
              </a:rPr>
              <a:t>Concours de films suédés</a:t>
            </a:r>
            <a:endParaRPr lang="fr-FR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52928" cy="5472608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>
                <a:latin typeface="Calibri" pitchFamily="34" charset="0"/>
                <a:cs typeface="Calibri" pitchFamily="34" charset="0"/>
              </a:rPr>
              <a:t>Stage "apprendre à réaliser un film suédé" le jeudi 16 janvier 2020, encadré par Thierry Mura, professeur au sein de la Classe à Horaires Aménagés Cinéma à Charny (89). Possibilité de s’inscrire. </a:t>
            </a:r>
          </a:p>
          <a:p>
            <a:pPr algn="just"/>
            <a:r>
              <a:rPr lang="fr-FR" dirty="0" smtClean="0">
                <a:latin typeface="Calibri" pitchFamily="34" charset="0"/>
                <a:cs typeface="Calibri" pitchFamily="34" charset="0"/>
              </a:rPr>
              <a:t>Un concours de films suédés sera organisé dans le 71 en 2020, à l'image de celui de l'Yonne : </a:t>
            </a:r>
          </a:p>
          <a:p>
            <a:pPr algn="ctr">
              <a:buNone/>
            </a:pPr>
            <a:r>
              <a:rPr lang="fr-FR" dirty="0" smtClean="0">
                <a:latin typeface="Calibri" pitchFamily="34" charset="0"/>
                <a:cs typeface="Calibri" pitchFamily="34" charset="0"/>
                <a:hlinkClick r:id="rId2"/>
              </a:rPr>
              <a:t>http://artsculture.ac-dijon.fr/spip.php?article1819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ctr">
              <a:buNone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fr-FR" dirty="0" smtClean="0">
                <a:latin typeface="Calibri" pitchFamily="34" charset="0"/>
                <a:cs typeface="Calibri" pitchFamily="34" charset="0"/>
                <a:hlinkClick r:id="rId3"/>
              </a:rPr>
              <a:t>http://artsculture.ac-dijon.fr/spip.php?article1662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357694"/>
            <a:ext cx="3873060" cy="217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>
                <a:latin typeface="Calibri" pitchFamily="34" charset="0"/>
                <a:cs typeface="Calibri" pitchFamily="34" charset="0"/>
              </a:rPr>
              <a:t>Site académique Collège au Cinéma</a:t>
            </a:r>
            <a:endParaRPr lang="fr-F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280920" cy="5001419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3200" dirty="0" smtClean="0">
                <a:latin typeface="Calibri" pitchFamily="34" charset="0"/>
                <a:cs typeface="Calibri" pitchFamily="34" charset="0"/>
              </a:rPr>
              <a:t>Création d’un site académique, l’objectif est de mutualiser les ressources entre les différents départements et de présenter les projets pédagogiques en lien avec le dispositif. </a:t>
            </a:r>
          </a:p>
          <a:p>
            <a:pPr algn="just"/>
            <a:r>
              <a:rPr lang="fr-FR" sz="3200" dirty="0" smtClean="0">
                <a:latin typeface="Calibri" pitchFamily="34" charset="0"/>
                <a:cs typeface="Calibri" pitchFamily="34" charset="0"/>
              </a:rPr>
              <a:t>Les enseignants pourront trouver les affiches des films étudiés, des liens vers le site Collège au Cinéma, bande annonce, ressources et </a:t>
            </a:r>
            <a:r>
              <a:rPr lang="fr-FR" sz="3200" b="1" dirty="0" smtClean="0">
                <a:latin typeface="Calibri" pitchFamily="34" charset="0"/>
                <a:cs typeface="Calibri" pitchFamily="34" charset="0"/>
              </a:rPr>
              <a:t>contenus des formations. </a:t>
            </a:r>
          </a:p>
          <a:p>
            <a:pPr algn="just"/>
            <a:r>
              <a:rPr lang="fr-FR" sz="3200" dirty="0" smtClean="0">
                <a:latin typeface="Calibri" pitchFamily="34" charset="0"/>
                <a:cs typeface="Calibri" pitchFamily="34" charset="0"/>
              </a:rPr>
              <a:t>N’hésitez pas à envoyer vos contributions ! </a:t>
            </a:r>
          </a:p>
          <a:p>
            <a:pPr algn="ctr">
              <a:buNone/>
            </a:pPr>
            <a:r>
              <a:rPr lang="fr-FR" sz="3200" dirty="0" smtClean="0">
                <a:latin typeface="Calibri" pitchFamily="34" charset="0"/>
                <a:cs typeface="Calibri" pitchFamily="34" charset="0"/>
                <a:hlinkClick r:id="rId2"/>
              </a:rPr>
              <a:t>http://collegeaucinema.ac-dijon.fr/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fr-FR" b="1" dirty="0" smtClean="0"/>
              <a:t>          </a:t>
            </a:r>
            <a:r>
              <a:rPr lang="fr-FR" sz="4000" b="1" dirty="0" smtClean="0">
                <a:latin typeface="Calibri" pitchFamily="34" charset="0"/>
                <a:cs typeface="Calibri" pitchFamily="34" charset="0"/>
              </a:rPr>
              <a:t>Contenu de la formation</a:t>
            </a:r>
            <a:endParaRPr lang="fr-F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8147248" cy="5256584"/>
          </a:xfrm>
        </p:spPr>
        <p:txBody>
          <a:bodyPr>
            <a:noAutofit/>
          </a:bodyPr>
          <a:lstStyle/>
          <a:p>
            <a:pPr lvl="0" algn="just"/>
            <a:r>
              <a:rPr lang="fr-FR" sz="2200" b="1" dirty="0" smtClean="0">
                <a:latin typeface="Calibri" pitchFamily="34" charset="0"/>
                <a:cs typeface="Calibri" pitchFamily="34" charset="0"/>
              </a:rPr>
              <a:t>8h-9h15 : 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accueil café, émargement, repas du midi, distribution des fiches CNC. </a:t>
            </a:r>
          </a:p>
          <a:p>
            <a:r>
              <a:rPr lang="fr-FR" sz="2200" b="1" dirty="0" smtClean="0">
                <a:latin typeface="Calibri" pitchFamily="34" charset="0"/>
                <a:cs typeface="Calibri" pitchFamily="34" charset="0"/>
              </a:rPr>
              <a:t>9h15-9h45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 : présentation du dispositif Collège au Cinéma en Saône-et-Loire : organisation, thématiques, mise en œuvre du PEAC et ateliers vidéo, forum du cinéma, concours de films suédés. Questions diverses. </a:t>
            </a:r>
          </a:p>
          <a:p>
            <a:r>
              <a:rPr lang="fr-FR" sz="22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fr-FR" sz="2200" b="1" dirty="0" smtClean="0">
                <a:latin typeface="Calibri" pitchFamily="34" charset="0"/>
                <a:cs typeface="Calibri" pitchFamily="34" charset="0"/>
              </a:rPr>
              <a:t>9h45-11h30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 : analyse des films du second trimestre </a:t>
            </a:r>
            <a:r>
              <a:rPr lang="fr-FR" sz="2200" i="1" dirty="0" smtClean="0">
                <a:latin typeface="Calibri" pitchFamily="34" charset="0"/>
                <a:cs typeface="Calibri" pitchFamily="34" charset="0"/>
              </a:rPr>
              <a:t>Les enfants loups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 (Sébastien </a:t>
            </a:r>
            <a:r>
              <a:rPr lang="fr-FR" sz="2200" dirty="0" err="1" smtClean="0">
                <a:latin typeface="Calibri" pitchFamily="34" charset="0"/>
                <a:cs typeface="Calibri" pitchFamily="34" charset="0"/>
              </a:rPr>
              <a:t>Decerle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) OU </a:t>
            </a:r>
            <a:r>
              <a:rPr lang="fr-FR" sz="2200" i="1" dirty="0" err="1" smtClean="0">
                <a:latin typeface="Calibri" pitchFamily="34" charset="0"/>
                <a:cs typeface="Calibri" pitchFamily="34" charset="0"/>
              </a:rPr>
              <a:t>Porco</a:t>
            </a:r>
            <a:r>
              <a:rPr lang="fr-FR" sz="2200" i="1" dirty="0" smtClean="0">
                <a:latin typeface="Calibri" pitchFamily="34" charset="0"/>
                <a:cs typeface="Calibri" pitchFamily="34" charset="0"/>
              </a:rPr>
              <a:t> Rosso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 (William Robin).</a:t>
            </a:r>
          </a:p>
          <a:p>
            <a:r>
              <a:rPr lang="fr-FR" sz="2200" b="1" dirty="0" smtClean="0">
                <a:latin typeface="Calibri" pitchFamily="34" charset="0"/>
                <a:cs typeface="Calibri" pitchFamily="34" charset="0"/>
              </a:rPr>
              <a:t>11h45-13h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 : analyse du film </a:t>
            </a:r>
            <a:r>
              <a:rPr lang="fr-FR" sz="2200" i="1" dirty="0" smtClean="0">
                <a:latin typeface="Calibri" pitchFamily="34" charset="0"/>
                <a:cs typeface="Calibri" pitchFamily="34" charset="0"/>
              </a:rPr>
              <a:t>ET l’extraterrestre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 (Annabelle </a:t>
            </a:r>
            <a:r>
              <a:rPr lang="fr-FR" sz="2200" dirty="0" err="1" smtClean="0">
                <a:latin typeface="Calibri" pitchFamily="34" charset="0"/>
                <a:cs typeface="Calibri" pitchFamily="34" charset="0"/>
              </a:rPr>
              <a:t>Renoud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fr-FR" sz="2200" b="1" dirty="0" smtClean="0">
                <a:latin typeface="Calibri" pitchFamily="34" charset="0"/>
                <a:cs typeface="Calibri" pitchFamily="34" charset="0"/>
              </a:rPr>
              <a:t>13h-14h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 : pause-déjeuner. Pour les inscrits au self, prévoir un chèque de 4,86 €, à l'ordre de Collège Louis Pasteur Saint Rémy. </a:t>
            </a:r>
          </a:p>
          <a:p>
            <a:r>
              <a:rPr lang="fr-FR" sz="2200" b="1" dirty="0" smtClean="0">
                <a:latin typeface="Calibri" pitchFamily="34" charset="0"/>
                <a:cs typeface="Calibri" pitchFamily="34" charset="0"/>
              </a:rPr>
              <a:t>14h-14h45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 : analyse du film </a:t>
            </a:r>
            <a:r>
              <a:rPr lang="fr-FR" sz="2200" i="1" dirty="0" smtClean="0">
                <a:latin typeface="Calibri" pitchFamily="34" charset="0"/>
                <a:cs typeface="Calibri" pitchFamily="34" charset="0"/>
              </a:rPr>
              <a:t>ET l’extraterrestre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, suite et fin. </a:t>
            </a:r>
          </a:p>
          <a:p>
            <a:r>
              <a:rPr lang="fr-FR" sz="2200" b="1" dirty="0" smtClean="0">
                <a:latin typeface="Calibri" pitchFamily="34" charset="0"/>
                <a:cs typeface="Calibri" pitchFamily="34" charset="0"/>
              </a:rPr>
              <a:t>15h-16h45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 : analyse du film </a:t>
            </a:r>
            <a:r>
              <a:rPr lang="fr-FR" sz="2200" i="1" dirty="0" smtClean="0">
                <a:latin typeface="Calibri" pitchFamily="34" charset="0"/>
                <a:cs typeface="Calibri" pitchFamily="34" charset="0"/>
              </a:rPr>
              <a:t>Frankenstein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 (Christophe </a:t>
            </a:r>
            <a:r>
              <a:rPr lang="fr-FR" sz="2200" dirty="0" err="1" smtClean="0">
                <a:latin typeface="Calibri" pitchFamily="34" charset="0"/>
                <a:cs typeface="Calibri" pitchFamily="34" charset="0"/>
              </a:rPr>
              <a:t>Manigaud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0" algn="just"/>
            <a:endParaRPr lang="fr-FR" sz="2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1403648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07524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>
                <a:latin typeface="Calibri" pitchFamily="34" charset="0"/>
                <a:cs typeface="Calibri" pitchFamily="34" charset="0"/>
              </a:rPr>
              <a:t>Le dispositif Collège au Cinéma  </a:t>
            </a:r>
            <a:br>
              <a:rPr lang="fr-FR" sz="4000" b="1" dirty="0" smtClean="0">
                <a:latin typeface="Calibri" pitchFamily="34" charset="0"/>
                <a:cs typeface="Calibri" pitchFamily="34" charset="0"/>
              </a:rPr>
            </a:br>
            <a:r>
              <a:rPr lang="fr-FR" sz="4000" b="1" dirty="0" smtClean="0">
                <a:latin typeface="Calibri" pitchFamily="34" charset="0"/>
                <a:cs typeface="Calibri" pitchFamily="34" charset="0"/>
              </a:rPr>
              <a:t>une éducation </a:t>
            </a:r>
            <a:r>
              <a:rPr lang="fr-FR" sz="4000" b="1" u="sng" dirty="0" smtClean="0">
                <a:latin typeface="Calibri" pitchFamily="34" charset="0"/>
                <a:cs typeface="Calibri" pitchFamily="34" charset="0"/>
              </a:rPr>
              <a:t>à</a:t>
            </a:r>
            <a:r>
              <a:rPr lang="fr-FR" sz="4000" b="1" dirty="0" smtClean="0">
                <a:latin typeface="Calibri" pitchFamily="34" charset="0"/>
                <a:cs typeface="Calibri" pitchFamily="34" charset="0"/>
              </a:rPr>
              <a:t> l’image</a:t>
            </a:r>
            <a:endParaRPr lang="fr-F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568952" cy="53285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fr-FR" sz="3400" dirty="0">
                <a:latin typeface="Calibri" pitchFamily="34" charset="0"/>
                <a:cs typeface="Calibri" pitchFamily="34" charset="0"/>
              </a:rPr>
              <a:t>Le dispositif national Collège au cinéma a été initié en 1989 par le Ministère de la Culture et de la Communication et le Ministère de l’Education nationale</a:t>
            </a:r>
            <a:r>
              <a:rPr lang="fr-FR" sz="3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fr-FR" sz="3400" dirty="0" smtClean="0">
                <a:latin typeface="Calibri" pitchFamily="34" charset="0"/>
                <a:cs typeface="Calibri" pitchFamily="34" charset="0"/>
              </a:rPr>
              <a:t>98 départements participent à ce dispositif en 2019-2020.  </a:t>
            </a:r>
          </a:p>
          <a:p>
            <a:pPr algn="just">
              <a:buNone/>
            </a:pPr>
            <a:r>
              <a:rPr lang="fr-FR" sz="3400" b="1" dirty="0" smtClean="0">
                <a:latin typeface="Calibri" pitchFamily="34" charset="0"/>
                <a:cs typeface="Calibri" pitchFamily="34" charset="0"/>
              </a:rPr>
              <a:t>Quels sont ses objectifs ? </a:t>
            </a:r>
          </a:p>
          <a:p>
            <a:pPr algn="just">
              <a:buNone/>
            </a:pPr>
            <a:r>
              <a:rPr lang="fr-FR" sz="3400" dirty="0" smtClean="0">
                <a:latin typeface="Calibri" pitchFamily="34" charset="0"/>
                <a:cs typeface="Calibri" pitchFamily="34" charset="0"/>
              </a:rPr>
              <a:t>• Former le goût et susciter la curiosité de l’élève spectateur par la découverte d’œuvres cinématographiques </a:t>
            </a:r>
            <a:r>
              <a:rPr lang="fr-FR" sz="3400" b="1" dirty="0" smtClean="0">
                <a:latin typeface="Calibri" pitchFamily="34" charset="0"/>
                <a:cs typeface="Calibri" pitchFamily="34" charset="0"/>
              </a:rPr>
              <a:t>en salle</a:t>
            </a:r>
            <a:r>
              <a:rPr lang="fr-FR" sz="3400" dirty="0" smtClean="0">
                <a:latin typeface="Calibri" pitchFamily="34" charset="0"/>
                <a:cs typeface="Calibri" pitchFamily="34" charset="0"/>
              </a:rPr>
              <a:t>, dans leur format d’origine, notamment </a:t>
            </a:r>
            <a:r>
              <a:rPr lang="fr-FR" sz="3400" b="1" dirty="0" smtClean="0">
                <a:latin typeface="Calibri" pitchFamily="34" charset="0"/>
                <a:cs typeface="Calibri" pitchFamily="34" charset="0"/>
              </a:rPr>
              <a:t>en version originale </a:t>
            </a:r>
            <a:r>
              <a:rPr lang="fr-FR" sz="3400" dirty="0" smtClean="0">
                <a:latin typeface="Calibri" pitchFamily="34" charset="0"/>
                <a:cs typeface="Calibri" pitchFamily="34" charset="0"/>
              </a:rPr>
              <a:t>; </a:t>
            </a:r>
          </a:p>
          <a:p>
            <a:pPr algn="just">
              <a:buNone/>
            </a:pPr>
            <a:r>
              <a:rPr lang="fr-FR" sz="3400" dirty="0" smtClean="0">
                <a:latin typeface="Calibri" pitchFamily="34" charset="0"/>
                <a:cs typeface="Calibri" pitchFamily="34" charset="0"/>
              </a:rPr>
              <a:t>• Offrir, dans le cadre du partenariat entre les ministères concernés et les collectivités territoriales, des </a:t>
            </a:r>
            <a:r>
              <a:rPr lang="fr-FR" sz="3400" b="1" dirty="0" smtClean="0">
                <a:latin typeface="Calibri" pitchFamily="34" charset="0"/>
                <a:cs typeface="Calibri" pitchFamily="34" charset="0"/>
              </a:rPr>
              <a:t>prolongements pédagogiques et des formations</a:t>
            </a:r>
            <a:r>
              <a:rPr lang="fr-FR" sz="3400" dirty="0" smtClean="0">
                <a:latin typeface="Calibri" pitchFamily="34" charset="0"/>
                <a:cs typeface="Calibri" pitchFamily="34" charset="0"/>
              </a:rPr>
              <a:t> ;</a:t>
            </a:r>
          </a:p>
          <a:p>
            <a:pPr algn="just">
              <a:buNone/>
            </a:pPr>
            <a:r>
              <a:rPr lang="fr-FR" sz="3400" dirty="0" smtClean="0">
                <a:latin typeface="Calibri" pitchFamily="34" charset="0"/>
                <a:cs typeface="Calibri" pitchFamily="34" charset="0"/>
              </a:rPr>
              <a:t>• Faciliter, sur l’ensemble du territoire, l’accès du plus grand nombre d’élèves à la </a:t>
            </a:r>
            <a:r>
              <a:rPr lang="fr-FR" sz="3400" b="1" dirty="0" smtClean="0">
                <a:latin typeface="Calibri" pitchFamily="34" charset="0"/>
                <a:cs typeface="Calibri" pitchFamily="34" charset="0"/>
              </a:rPr>
              <a:t>culture cinématographique </a:t>
            </a:r>
            <a:r>
              <a:rPr lang="fr-FR" sz="3400" dirty="0" smtClean="0">
                <a:latin typeface="Calibri" pitchFamily="34" charset="0"/>
                <a:cs typeface="Calibri" pitchFamily="34" charset="0"/>
              </a:rPr>
              <a:t>; </a:t>
            </a:r>
          </a:p>
          <a:p>
            <a:pPr algn="just">
              <a:buNone/>
            </a:pPr>
            <a:r>
              <a:rPr lang="fr-FR" sz="3400" dirty="0" smtClean="0">
                <a:latin typeface="Calibri" pitchFamily="34" charset="0"/>
                <a:cs typeface="Calibri" pitchFamily="34" charset="0"/>
              </a:rPr>
              <a:t>• Participer au développement d’une pratique culturelle de qualité en favorisant le développement d’une </a:t>
            </a:r>
            <a:r>
              <a:rPr lang="fr-FR" sz="3400" b="1" dirty="0" smtClean="0">
                <a:latin typeface="Calibri" pitchFamily="34" charset="0"/>
                <a:cs typeface="Calibri" pitchFamily="34" charset="0"/>
              </a:rPr>
              <a:t>fréquentation de plus en plus naturelle et régulière des salles de cinéma par les jeunes</a:t>
            </a:r>
            <a:r>
              <a:rPr lang="fr-FR" sz="3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Calibri" pitchFamily="34" charset="0"/>
                <a:cs typeface="Calibri" pitchFamily="34" charset="0"/>
              </a:rPr>
              <a:t>Le Parcours cinéma en Saône-et-Loire </a:t>
            </a:r>
            <a:endParaRPr lang="fr-F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Ecole au Cinéma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: 16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 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200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élèves inscrits dans ce dispositif,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36 %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des élèves de primaire du département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Lycéens au Cinéma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: moyenne de 3000 élèves dans le département. </a:t>
            </a:r>
          </a:p>
          <a:p>
            <a:pPr algn="just"/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Collège au Cinéma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/>
            <a:r>
              <a:rPr lang="fr-FR" sz="2800" dirty="0" smtClean="0">
                <a:latin typeface="Calibri" pitchFamily="34" charset="0"/>
                <a:cs typeface="Calibri" pitchFamily="34" charset="0"/>
              </a:rPr>
              <a:t>A l’échelle </a:t>
            </a:r>
          </a:p>
          <a:p>
            <a:pPr algn="just"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nationale, 13,9 % des</a:t>
            </a:r>
          </a:p>
          <a:p>
            <a:pPr algn="just"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 collégiens participent</a:t>
            </a:r>
          </a:p>
          <a:p>
            <a:pPr algn="just"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 à ce dispositif sur </a:t>
            </a:r>
          </a:p>
          <a:p>
            <a:pPr algn="just"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98 départements.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946" y="3214686"/>
            <a:ext cx="493293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19256" cy="70609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Calibri" pitchFamily="34" charset="0"/>
                <a:cs typeface="Calibri" pitchFamily="34" charset="0"/>
              </a:rPr>
              <a:t>Collège au Cinéma et PEAC</a:t>
            </a:r>
            <a:endParaRPr lang="fr-F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785794"/>
            <a:ext cx="8229600" cy="5256584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31 inscriptions sur 41 concernent un niveau entier. 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Privilégier dans la mesure du possible l’inscription d’un niveau entier pour la mise en œuvre du Parcours d’Education Artistique et Culturelle. 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Un projet de classe </a:t>
            </a:r>
            <a:r>
              <a:rPr lang="fr-FR" sz="2000" dirty="0" smtClean="0">
                <a:latin typeface="Calibri" pitchFamily="34" charset="0"/>
                <a:cs typeface="Calibri" pitchFamily="34" charset="0"/>
                <a:sym typeface="Wingdings"/>
              </a:rPr>
              <a:t>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projet d’établissement, inscrit dans le volet culturel.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69711"/>
            <a:ext cx="7072362" cy="458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Calibri" pitchFamily="34" charset="0"/>
                <a:cs typeface="Calibri" pitchFamily="34" charset="0"/>
              </a:rPr>
              <a:t>L’organisation du dispositif</a:t>
            </a:r>
            <a:endParaRPr lang="fr-F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2800" dirty="0" smtClean="0">
                <a:latin typeface="Calibri" pitchFamily="34" charset="0"/>
                <a:cs typeface="Calibri" pitchFamily="34" charset="0"/>
              </a:rPr>
              <a:t>Réflexion sur la 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thématique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entre janvier et avril. </a:t>
            </a:r>
          </a:p>
          <a:p>
            <a:pPr algn="just"/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Avril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: organisation du 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comité de programmation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pour choisir les films projetés. Présence d’enseignants volontaires, Conseil Départemental, conseillère cinéma DRAC, coordonnateur cinéma-distributeurs. </a:t>
            </a:r>
          </a:p>
          <a:p>
            <a:pPr algn="just"/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Octobre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: pré-visionnement en salle, gratuit mais non-défrayé. </a:t>
            </a:r>
          </a:p>
          <a:p>
            <a:pPr algn="just"/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Octobre-novembre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: deux journées de formations (6</a:t>
            </a:r>
            <a:r>
              <a:rPr lang="fr-FR" sz="2800" baseline="30000" dirty="0" smtClean="0">
                <a:latin typeface="Calibri" pitchFamily="34" charset="0"/>
                <a:cs typeface="Calibri" pitchFamily="34" charset="0"/>
              </a:rPr>
              <a:t>ème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/5</a:t>
            </a:r>
            <a:r>
              <a:rPr lang="fr-FR" sz="2800" baseline="30000" dirty="0" smtClean="0">
                <a:latin typeface="Calibri" pitchFamily="34" charset="0"/>
                <a:cs typeface="Calibri" pitchFamily="34" charset="0"/>
              </a:rPr>
              <a:t>ème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et 4</a:t>
            </a:r>
            <a:r>
              <a:rPr lang="fr-FR" sz="2800" baseline="30000" dirty="0" smtClean="0">
                <a:latin typeface="Calibri" pitchFamily="34" charset="0"/>
                <a:cs typeface="Calibri" pitchFamily="34" charset="0"/>
              </a:rPr>
              <a:t>ème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/3</a:t>
            </a:r>
            <a:r>
              <a:rPr lang="fr-FR" sz="2800" baseline="30000" dirty="0" smtClean="0">
                <a:latin typeface="Calibri" pitchFamily="34" charset="0"/>
                <a:cs typeface="Calibri" pitchFamily="34" charset="0"/>
              </a:rPr>
              <a:t>ème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) avec envoi d’ordre de mission/convocation (défraiement km) ou d’invitations (pas de défraiement).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>
                <a:latin typeface="Calibri" pitchFamily="34" charset="0"/>
                <a:cs typeface="Calibri" pitchFamily="34" charset="0"/>
              </a:rPr>
              <a:t>Calendrier des projections</a:t>
            </a:r>
            <a:endParaRPr lang="fr-F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sz="2700" dirty="0" smtClean="0">
                <a:latin typeface="Calibri" pitchFamily="34" charset="0"/>
                <a:cs typeface="Calibri" pitchFamily="34" charset="0"/>
              </a:rPr>
              <a:t>Une projection par trimestre, </a:t>
            </a:r>
            <a:r>
              <a:rPr lang="fr-FR" sz="2700" b="1" dirty="0" smtClean="0">
                <a:latin typeface="Calibri" pitchFamily="34" charset="0"/>
                <a:cs typeface="Calibri" pitchFamily="34" charset="0"/>
              </a:rPr>
              <a:t>trois films par an</a:t>
            </a:r>
            <a:r>
              <a:rPr lang="fr-FR" sz="2700" dirty="0" smtClean="0">
                <a:latin typeface="Calibri" pitchFamily="34" charset="0"/>
                <a:cs typeface="Calibri" pitchFamily="34" charset="0"/>
              </a:rPr>
              <a:t>, pas de panachage possible. </a:t>
            </a:r>
          </a:p>
          <a:p>
            <a:pPr algn="just"/>
            <a:r>
              <a:rPr lang="fr-FR" sz="2700" dirty="0" smtClean="0">
                <a:latin typeface="Calibri" pitchFamily="34" charset="0"/>
                <a:cs typeface="Calibri" pitchFamily="34" charset="0"/>
              </a:rPr>
              <a:t>Chaque </a:t>
            </a:r>
            <a:r>
              <a:rPr lang="fr-FR" sz="2700" b="1" dirty="0" smtClean="0">
                <a:latin typeface="Calibri" pitchFamily="34" charset="0"/>
                <a:cs typeface="Calibri" pitchFamily="34" charset="0"/>
              </a:rPr>
              <a:t>enseignant coordonnateur </a:t>
            </a:r>
            <a:r>
              <a:rPr lang="fr-FR" sz="2700" dirty="0" smtClean="0">
                <a:latin typeface="Calibri" pitchFamily="34" charset="0"/>
                <a:cs typeface="Calibri" pitchFamily="34" charset="0"/>
              </a:rPr>
              <a:t>prend contact avec le directeur de la salle de cinéma partenaire pour fixer les dates de projections. </a:t>
            </a:r>
          </a:p>
          <a:p>
            <a:pPr algn="just"/>
            <a:r>
              <a:rPr lang="fr-FR" sz="2700" dirty="0" smtClean="0">
                <a:latin typeface="Calibri" pitchFamily="34" charset="0"/>
                <a:cs typeface="Calibri" pitchFamily="34" charset="0"/>
              </a:rPr>
              <a:t>Pour les projections dans </a:t>
            </a:r>
            <a:r>
              <a:rPr lang="fr-FR" sz="2700" b="1" dirty="0" smtClean="0">
                <a:latin typeface="Calibri" pitchFamily="34" charset="0"/>
                <a:cs typeface="Calibri" pitchFamily="34" charset="0"/>
              </a:rPr>
              <a:t>les foyers ruraux </a:t>
            </a:r>
            <a:r>
              <a:rPr lang="fr-FR" sz="2700" dirty="0" smtClean="0">
                <a:latin typeface="Calibri" pitchFamily="34" charset="0"/>
                <a:cs typeface="Calibri" pitchFamily="34" charset="0"/>
              </a:rPr>
              <a:t>: prendre contact avec Cyrille Léger. Possibilité de se déplacer au moins </a:t>
            </a:r>
            <a:r>
              <a:rPr lang="fr-FR" sz="2700" dirty="0">
                <a:latin typeface="Calibri" pitchFamily="34" charset="0"/>
                <a:cs typeface="Calibri" pitchFamily="34" charset="0"/>
              </a:rPr>
              <a:t>une fois dans l’année dans une salle de cinéma. </a:t>
            </a:r>
            <a:endParaRPr lang="fr-FR" sz="27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fr-FR" sz="2700" dirty="0" smtClean="0">
                <a:latin typeface="Calibri" pitchFamily="34" charset="0"/>
                <a:cs typeface="Calibri" pitchFamily="34" charset="0"/>
              </a:rPr>
              <a:t>Pour les projections sur </a:t>
            </a:r>
            <a:r>
              <a:rPr lang="fr-FR" sz="2700" b="1" dirty="0" smtClean="0">
                <a:latin typeface="Calibri" pitchFamily="34" charset="0"/>
                <a:cs typeface="Calibri" pitchFamily="34" charset="0"/>
              </a:rPr>
              <a:t>Chalon </a:t>
            </a:r>
            <a:r>
              <a:rPr lang="fr-FR" sz="2700" dirty="0" smtClean="0">
                <a:latin typeface="Calibri" pitchFamily="34" charset="0"/>
                <a:cs typeface="Calibri" pitchFamily="34" charset="0"/>
              </a:rPr>
              <a:t>: privilégier le </a:t>
            </a:r>
            <a:r>
              <a:rPr lang="fr-FR" sz="2700" dirty="0" err="1" smtClean="0">
                <a:latin typeface="Calibri" pitchFamily="34" charset="0"/>
                <a:cs typeface="Calibri" pitchFamily="34" charset="0"/>
              </a:rPr>
              <a:t>Mégarama</a:t>
            </a:r>
            <a:r>
              <a:rPr lang="fr-FR" sz="2700" dirty="0" smtClean="0">
                <a:latin typeface="Calibri" pitchFamily="34" charset="0"/>
                <a:cs typeface="Calibri" pitchFamily="34" charset="0"/>
              </a:rPr>
              <a:t>, la directrice pourra se rendre disponible pour les projections à l’Axel en matinée. </a:t>
            </a:r>
            <a:endParaRPr lang="fr-FR" sz="27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fr-FR" sz="2700" b="1" dirty="0" smtClean="0">
                <a:latin typeface="Calibri" pitchFamily="34" charset="0"/>
                <a:cs typeface="Calibri" pitchFamily="34" charset="0"/>
              </a:rPr>
              <a:t>1er </a:t>
            </a:r>
            <a:r>
              <a:rPr lang="fr-FR" sz="2700" b="1" dirty="0">
                <a:latin typeface="Calibri" pitchFamily="34" charset="0"/>
                <a:cs typeface="Calibri" pitchFamily="34" charset="0"/>
              </a:rPr>
              <a:t>trimestre </a:t>
            </a:r>
            <a:r>
              <a:rPr lang="fr-FR" sz="2700" dirty="0" smtClean="0">
                <a:latin typeface="Calibri" pitchFamily="34" charset="0"/>
                <a:cs typeface="Calibri" pitchFamily="34" charset="0"/>
              </a:rPr>
              <a:t>: début novembre jusqu’aux </a:t>
            </a:r>
            <a:r>
              <a:rPr lang="fr-FR" sz="2700" dirty="0">
                <a:latin typeface="Calibri" pitchFamily="34" charset="0"/>
                <a:cs typeface="Calibri" pitchFamily="34" charset="0"/>
              </a:rPr>
              <a:t>vacances de </a:t>
            </a:r>
            <a:r>
              <a:rPr lang="fr-FR" sz="2700" dirty="0" smtClean="0">
                <a:latin typeface="Calibri" pitchFamily="34" charset="0"/>
                <a:cs typeface="Calibri" pitchFamily="34" charset="0"/>
              </a:rPr>
              <a:t>Noël.</a:t>
            </a:r>
            <a:endParaRPr lang="fr-FR" sz="27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fr-FR" sz="2700" b="1" dirty="0" smtClean="0">
                <a:latin typeface="Calibri" pitchFamily="34" charset="0"/>
                <a:cs typeface="Calibri" pitchFamily="34" charset="0"/>
              </a:rPr>
              <a:t>2ème </a:t>
            </a:r>
            <a:r>
              <a:rPr lang="fr-FR" sz="2700" b="1" dirty="0">
                <a:latin typeface="Calibri" pitchFamily="34" charset="0"/>
                <a:cs typeface="Calibri" pitchFamily="34" charset="0"/>
              </a:rPr>
              <a:t>trimestre </a:t>
            </a:r>
            <a:r>
              <a:rPr lang="fr-FR" sz="2700" dirty="0" smtClean="0">
                <a:latin typeface="Calibri" pitchFamily="34" charset="0"/>
                <a:cs typeface="Calibri" pitchFamily="34" charset="0"/>
              </a:rPr>
              <a:t>: début </a:t>
            </a:r>
            <a:r>
              <a:rPr lang="fr-FR" sz="2700" dirty="0">
                <a:latin typeface="Calibri" pitchFamily="34" charset="0"/>
                <a:cs typeface="Calibri" pitchFamily="34" charset="0"/>
              </a:rPr>
              <a:t>janvier </a:t>
            </a:r>
            <a:r>
              <a:rPr lang="fr-FR" sz="2700" dirty="0" smtClean="0">
                <a:latin typeface="Calibri" pitchFamily="34" charset="0"/>
                <a:cs typeface="Calibri" pitchFamily="34" charset="0"/>
              </a:rPr>
              <a:t>jusqu’à fin mars.</a:t>
            </a:r>
            <a:endParaRPr lang="fr-FR" sz="27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fr-FR" sz="2700" b="1" dirty="0" smtClean="0">
                <a:latin typeface="Calibri" pitchFamily="34" charset="0"/>
                <a:cs typeface="Calibri" pitchFamily="34" charset="0"/>
              </a:rPr>
              <a:t>3ème </a:t>
            </a:r>
            <a:r>
              <a:rPr lang="fr-FR" sz="2700" b="1" dirty="0">
                <a:latin typeface="Calibri" pitchFamily="34" charset="0"/>
                <a:cs typeface="Calibri" pitchFamily="34" charset="0"/>
              </a:rPr>
              <a:t>trimestre </a:t>
            </a:r>
            <a:r>
              <a:rPr lang="fr-FR" sz="2700" dirty="0" smtClean="0">
                <a:latin typeface="Calibri" pitchFamily="34" charset="0"/>
                <a:cs typeface="Calibri" pitchFamily="34" charset="0"/>
              </a:rPr>
              <a:t>: début </a:t>
            </a:r>
            <a:r>
              <a:rPr lang="fr-FR" sz="2700" dirty="0">
                <a:latin typeface="Calibri" pitchFamily="34" charset="0"/>
                <a:cs typeface="Calibri" pitchFamily="34" charset="0"/>
              </a:rPr>
              <a:t>avril </a:t>
            </a:r>
            <a:r>
              <a:rPr lang="fr-FR" sz="2700" dirty="0" smtClean="0">
                <a:latin typeface="Calibri" pitchFamily="34" charset="0"/>
                <a:cs typeface="Calibri" pitchFamily="34" charset="0"/>
              </a:rPr>
              <a:t>jusqu’à fin juin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latin typeface="Calibri" pitchFamily="34" charset="0"/>
                <a:cs typeface="Calibri" pitchFamily="34" charset="0"/>
              </a:rPr>
              <a:t>La thématique 2019-2020</a:t>
            </a:r>
            <a:br>
              <a:rPr lang="fr-FR" sz="3200" b="1" dirty="0" smtClean="0">
                <a:latin typeface="Calibri" pitchFamily="34" charset="0"/>
                <a:cs typeface="Calibri" pitchFamily="34" charset="0"/>
              </a:rPr>
            </a:br>
            <a:r>
              <a:rPr lang="fr-FR" sz="3200" b="1" dirty="0" smtClean="0">
                <a:latin typeface="Calibri" pitchFamily="34" charset="0"/>
                <a:cs typeface="Calibri" pitchFamily="34" charset="0"/>
              </a:rPr>
              <a:t>le monstre, aux limites de l'humain</a:t>
            </a:r>
            <a:endParaRPr lang="fr-FR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algn="just"/>
            <a:endParaRPr lang="fr-FR" i="1" dirty="0" smtClean="0"/>
          </a:p>
          <a:p>
            <a:pPr algn="just">
              <a:buNone/>
            </a:pPr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6247" t="20472" r="25197" b="19948"/>
          <a:stretch>
            <a:fillRect/>
          </a:stretch>
        </p:blipFill>
        <p:spPr bwMode="auto">
          <a:xfrm rot="16200000">
            <a:off x="2123728" y="-27384"/>
            <a:ext cx="4752528" cy="820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4953" b="5404"/>
          <a:stretch>
            <a:fillRect/>
          </a:stretch>
        </p:blipFill>
        <p:spPr bwMode="auto">
          <a:xfrm>
            <a:off x="642910" y="2790739"/>
            <a:ext cx="2428892" cy="267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t="9412" b="12734"/>
          <a:stretch>
            <a:fillRect/>
          </a:stretch>
        </p:blipFill>
        <p:spPr bwMode="auto">
          <a:xfrm>
            <a:off x="3286116" y="2786058"/>
            <a:ext cx="2428892" cy="271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 b="4169"/>
          <a:stretch>
            <a:fillRect/>
          </a:stretch>
        </p:blipFill>
        <p:spPr bwMode="auto">
          <a:xfrm>
            <a:off x="5929322" y="2786058"/>
            <a:ext cx="2428892" cy="27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Calibri" pitchFamily="34" charset="0"/>
                <a:cs typeface="Calibri" pitchFamily="34" charset="0"/>
              </a:rPr>
              <a:t>Un film en liaison CM2-6ème</a:t>
            </a:r>
            <a:endParaRPr lang="fr-F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208912" cy="5256584"/>
          </a:xfrm>
        </p:spPr>
        <p:txBody>
          <a:bodyPr>
            <a:normAutofit/>
          </a:bodyPr>
          <a:lstStyle/>
          <a:p>
            <a:pPr algn="just"/>
            <a:r>
              <a:rPr lang="fr-FR" sz="2800" dirty="0" smtClean="0">
                <a:latin typeface="Calibri" pitchFamily="34" charset="0"/>
                <a:cs typeface="Calibri" pitchFamily="34" charset="0"/>
              </a:rPr>
              <a:t>Après avoir effectué un recoupement entre les inscriptions, 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9 collèges et une 50ène d’écoles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sont ainsi susceptibles de travailler sur une liaison cm2-6ème à partir du film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« 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Porco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Rosso» au 2</a:t>
            </a:r>
            <a:r>
              <a:rPr lang="fr-FR" sz="2800" baseline="30000" dirty="0" smtClean="0">
                <a:latin typeface="Calibri" pitchFamily="34" charset="0"/>
                <a:cs typeface="Calibri" pitchFamily="34" charset="0"/>
              </a:rPr>
              <a:t>ème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trimestre.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 </a:t>
            </a:r>
            <a:endParaRPr lang="fr-FR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fr-FR" sz="2800" dirty="0" smtClean="0">
                <a:latin typeface="Calibri" pitchFamily="34" charset="0"/>
                <a:cs typeface="Calibri" pitchFamily="34" charset="0"/>
              </a:rPr>
              <a:t>Possibilité d’organiser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une </a:t>
            </a:r>
            <a:endParaRPr lang="fr-FR" sz="2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   exposition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des productions </a:t>
            </a:r>
            <a:endParaRPr lang="fr-FR" sz="2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   d’élèves dans le cinéma </a:t>
            </a:r>
          </a:p>
          <a:p>
            <a:pPr algn="just"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   partenaire et/ou d’afficher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les </a:t>
            </a:r>
            <a:endParaRPr lang="fr-FR" sz="2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   critiques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du film/compte-rendu </a:t>
            </a:r>
            <a:endParaRPr lang="fr-FR" sz="2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   rédigés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par les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élèves,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etc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…  </a:t>
            </a:r>
          </a:p>
          <a:p>
            <a:pPr algn="just">
              <a:buNone/>
            </a:pPr>
            <a:endParaRPr lang="fr-FR" sz="2800" dirty="0">
              <a:latin typeface="Calibri" pitchFamily="34" charset="0"/>
              <a:cs typeface="Calibri" pitchFamily="34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071810"/>
            <a:ext cx="2500330" cy="359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3220</TotalTime>
  <Words>999</Words>
  <Application>Microsoft Office PowerPoint</Application>
  <PresentationFormat>Affichage à l'écran (4:3)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Oriel</vt:lpstr>
      <vt:lpstr>Formation Collège au Cinéma 6ème / 5ème </vt:lpstr>
      <vt:lpstr>          Contenu de la formation</vt:lpstr>
      <vt:lpstr>Le dispositif Collège au Cinéma   une éducation à l’image</vt:lpstr>
      <vt:lpstr>Le Parcours cinéma en Saône-et-Loire </vt:lpstr>
      <vt:lpstr>Collège au Cinéma et PEAC</vt:lpstr>
      <vt:lpstr>L’organisation du dispositif</vt:lpstr>
      <vt:lpstr>Calendrier des projections</vt:lpstr>
      <vt:lpstr>La thématique 2019-2020 le monstre, aux limites de l'humain</vt:lpstr>
      <vt:lpstr>Un film en liaison CM2-6ème</vt:lpstr>
      <vt:lpstr>  le monstre, aux limites de l'humain</vt:lpstr>
      <vt:lpstr>Les fiches pédagogiques</vt:lpstr>
      <vt:lpstr>Le financement</vt:lpstr>
      <vt:lpstr>Ateliers vidéos et forum des métiers du cinéma</vt:lpstr>
      <vt:lpstr>forum des métiers du cinéma</vt:lpstr>
      <vt:lpstr>forum des métiers du cinéma</vt:lpstr>
      <vt:lpstr>forum des métiers du cinéma</vt:lpstr>
      <vt:lpstr>Projections des courts-métrages</vt:lpstr>
      <vt:lpstr>Concours de films suédés</vt:lpstr>
      <vt:lpstr>Site académique Collège au Cinéma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Collège au Cinéma</dc:title>
  <cp:lastModifiedBy>anna renoud</cp:lastModifiedBy>
  <cp:revision>105</cp:revision>
  <dcterms:modified xsi:type="dcterms:W3CDTF">2019-10-17T11:39:44Z</dcterms:modified>
</cp:coreProperties>
</file>