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84" r:id="rId2"/>
    <p:sldId id="257" r:id="rId3"/>
    <p:sldId id="285" r:id="rId4"/>
    <p:sldId id="287" r:id="rId5"/>
    <p:sldId id="286" r:id="rId6"/>
    <p:sldId id="288" r:id="rId7"/>
    <p:sldId id="289" r:id="rId8"/>
    <p:sldId id="292" r:id="rId9"/>
    <p:sldId id="290" r:id="rId10"/>
    <p:sldId id="294" r:id="rId11"/>
    <p:sldId id="297" r:id="rId12"/>
    <p:sldId id="295" r:id="rId13"/>
    <p:sldId id="296" r:id="rId14"/>
    <p:sldId id="298" r:id="rId15"/>
    <p:sldId id="301" r:id="rId16"/>
    <p:sldId id="302" r:id="rId17"/>
    <p:sldId id="291" r:id="rId18"/>
    <p:sldId id="303" r:id="rId19"/>
    <p:sldId id="304" r:id="rId20"/>
    <p:sldId id="307" r:id="rId21"/>
    <p:sldId id="305" r:id="rId22"/>
    <p:sldId id="306" r:id="rId23"/>
    <p:sldId id="308" r:id="rId24"/>
    <p:sldId id="312" r:id="rId25"/>
    <p:sldId id="313" r:id="rId26"/>
    <p:sldId id="314" r:id="rId27"/>
    <p:sldId id="315" r:id="rId28"/>
    <p:sldId id="316" r:id="rId29"/>
    <p:sldId id="317" r:id="rId30"/>
    <p:sldId id="320" r:id="rId31"/>
    <p:sldId id="318" r:id="rId32"/>
    <p:sldId id="321" r:id="rId33"/>
    <p:sldId id="322" r:id="rId34"/>
    <p:sldId id="323" r:id="rId35"/>
    <p:sldId id="324" r:id="rId36"/>
    <p:sldId id="325"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624" autoAdjust="0"/>
  </p:normalViewPr>
  <p:slideViewPr>
    <p:cSldViewPr>
      <p:cViewPr varScale="1">
        <p:scale>
          <a:sx n="69" d="100"/>
          <a:sy n="69" d="100"/>
        </p:scale>
        <p:origin x="-1524" y="-96"/>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pPr/>
              <a:t>05/11/2018</a:t>
            </a:fld>
            <a:endParaRPr lang="fr-BE" dirty="0"/>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pPr/>
              <a:t>‹N°›</a:t>
            </a:fld>
            <a:endParaRPr lang="fr-B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05/11/2018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05/11/2018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pPr/>
              <a:t>05/11/2018</a:t>
            </a:fld>
            <a:endParaRPr lang="fr-BE" dirty="0"/>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pPr/>
              <a:t>‹N°›</a:t>
            </a:fld>
            <a:endParaRPr lang="fr-BE" dirty="0"/>
          </a:p>
        </p:txBody>
      </p:sp>
      <p:sp>
        <p:nvSpPr>
          <p:cNvPr id="10" name="Espace réservé du pied de page 9"/>
          <p:cNvSpPr>
            <a:spLocks noGrp="1"/>
          </p:cNvSpPr>
          <p:nvPr>
            <p:ph type="ftr" sz="quarter" idx="16"/>
          </p:nvPr>
        </p:nvSpPr>
        <p:spPr/>
        <p:txBody>
          <a:bodyPr rtlCol="0"/>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pPr/>
              <a:t>05/11/2018</a:t>
            </a:fld>
            <a:endParaRPr lang="fr-BE" dirty="0"/>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pPr/>
              <a:t>‹N°›</a:t>
            </a:fld>
            <a:endParaRPr lang="fr-B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05/11/2018</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05/11/2018</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pPr/>
              <a:t>05/11/2018</a:t>
            </a:fld>
            <a:endParaRPr lang="fr-BE" dirty="0"/>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8" name="Espace réservé du pied de page 7"/>
          <p:cNvSpPr>
            <a:spLocks noGrp="1"/>
          </p:cNvSpPr>
          <p:nvPr>
            <p:ph type="ftr" sz="quarter" idx="12"/>
          </p:nvPr>
        </p:nvSpPr>
        <p:spPr/>
        <p:txBody>
          <a:bodyPr rtlCol="0"/>
          <a:lstStyle/>
          <a:p>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05/11/2018</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pPr/>
              <a:t>05/11/2018</a:t>
            </a:fld>
            <a:endParaRPr lang="fr-BE" dirty="0"/>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pPr/>
              <a:t>‹N°›</a:t>
            </a:fld>
            <a:endParaRPr lang="fr-BE" dirty="0"/>
          </a:p>
        </p:txBody>
      </p:sp>
      <p:sp>
        <p:nvSpPr>
          <p:cNvPr id="23" name="Espace réservé du pied de page 22"/>
          <p:cNvSpPr>
            <a:spLocks noGrp="1"/>
          </p:cNvSpPr>
          <p:nvPr>
            <p:ph type="ftr" sz="quarter" idx="16"/>
          </p:nvPr>
        </p:nvSpPr>
        <p:spPr/>
        <p:txBody>
          <a:bodyPr rtlCol="0"/>
          <a:lstStyle/>
          <a:p>
            <a:endParaRPr lang="fr-BE"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pPr/>
              <a:t>05/11/2018</a:t>
            </a:fld>
            <a:endParaRPr lang="fr-BE" dirty="0"/>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1" name="Espace réservé du pied de page 20"/>
          <p:cNvSpPr>
            <a:spLocks noGrp="1"/>
          </p:cNvSpPr>
          <p:nvPr>
            <p:ph type="ftr" sz="quarter" idx="12"/>
          </p:nvPr>
        </p:nvSpPr>
        <p:spPr/>
        <p:txBody>
          <a:bodyPr rtlCol="0"/>
          <a:lstStyle/>
          <a:p>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pPr/>
              <a:t>05/11/2018</a:t>
            </a:fld>
            <a:endParaRPr lang="fr-BE" dirty="0"/>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upopi.ciclic.fr/vocabulaire/definition/sceance-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analysefilmique.free.fr/faq/echelle.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popi.ciclic.fr/vocabulaire/definition/sceance-4" TargetMode="External"/><Relationship Id="rId2" Type="http://schemas.openxmlformats.org/officeDocument/2006/relationships/hyperlink" Target="http://www.dailymotion.com/video/x12oa9l_seul-au-monde-extrait_shortfilms"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http://analysefilmique.free.fr/faq/travpano.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opi.ciclic.fr/vocabulaire/definition/sceance-5" TargetMode="External"/><Relationship Id="rId1" Type="http://schemas.openxmlformats.org/officeDocument/2006/relationships/slideLayout" Target="../slideLayouts/slideLayout2.xml"/><Relationship Id="rId6" Type="http://schemas.openxmlformats.org/officeDocument/2006/relationships/image" Target="http://analysefilmique.free.fr/faq/travlat.jpg" TargetMode="External"/><Relationship Id="rId5" Type="http://schemas.openxmlformats.org/officeDocument/2006/relationships/image" Target="../media/image15.jpeg"/><Relationship Id="rId4" Type="http://schemas.openxmlformats.org/officeDocument/2006/relationships/image" Target="http://analysefilmique.free.fr/faq/travav.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8HOvLWwRJU" TargetMode="External"/><Relationship Id="rId2" Type="http://schemas.openxmlformats.org/officeDocument/2006/relationships/hyperlink" Target="http://upopi.ciclic.fr/vocabulaire/definition/sceance-5" TargetMode="External"/><Relationship Id="rId1" Type="http://schemas.openxmlformats.org/officeDocument/2006/relationships/slideLayout" Target="../slideLayouts/slideLayout2.xml"/><Relationship Id="rId6" Type="http://schemas.openxmlformats.org/officeDocument/2006/relationships/hyperlink" Target="https://www.cinetrafic.fr/liste-film/2615/1/camera-a-l-epaule" TargetMode="External"/><Relationship Id="rId5" Type="http://schemas.openxmlformats.org/officeDocument/2006/relationships/hyperlink" Target="https://www.youtube.com/watch?v=mMCf-w6JbQk" TargetMode="External"/><Relationship Id="rId4" Type="http://schemas.openxmlformats.org/officeDocument/2006/relationships/hyperlink" Target="https://www.youtube.com/watch?v=udK0bFmoLp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00dQC2yCIJ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aveleyman.com/Gallery/ActorsD/54977-4763.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analysefilmique.free.fr/faq/cut.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hyperlink" Target="http://upopi.ciclic.fr/vocabulaire/definition/sceance-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upopi.ciclic.fr/vocabulaire/exercice/sceance-4/qcm/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ailymotion.com/video/x2ccyi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RFd11rVeqF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5OQiE9Nj3k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688" y="620688"/>
            <a:ext cx="7128792" cy="1584176"/>
          </a:xfrm>
        </p:spPr>
        <p:txBody>
          <a:bodyPr>
            <a:normAutofit fontScale="90000"/>
          </a:bodyPr>
          <a:lstStyle/>
          <a:p>
            <a:pPr algn="ctr"/>
            <a:r>
              <a:rPr lang="fr-FR" sz="3600" b="1"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t>Formation Collège au Cinéma</a:t>
            </a:r>
            <a:br>
              <a:rPr lang="fr-FR" sz="3600" b="1"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br>
            <a:r>
              <a:rPr lang="fr-FR" sz="3600"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t>2018-2019</a:t>
            </a:r>
            <a:r>
              <a:rPr lang="fr-FR" sz="3600" b="1"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t/>
            </a:r>
            <a:br>
              <a:rPr lang="fr-FR" sz="3600" b="1"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br>
            <a:endParaRPr lang="fr-FR" sz="3600" dirty="0">
              <a:solidFill>
                <a:schemeClr val="accent4">
                  <a:lumMod val="75000"/>
                </a:schemeClr>
              </a:solidFill>
              <a:effectLst>
                <a:outerShdw blurRad="38100" dist="38100" dir="2700000" algn="tl">
                  <a:srgbClr val="000000">
                    <a:alpha val="43137"/>
                  </a:srgbClr>
                </a:outerShdw>
              </a:effectLst>
              <a:latin typeface="Berlin Sans FB Demi" pitchFamily="34" charset="0"/>
            </a:endParaRPr>
          </a:p>
        </p:txBody>
      </p:sp>
      <p:sp>
        <p:nvSpPr>
          <p:cNvPr id="3" name="Sous-titre 2"/>
          <p:cNvSpPr>
            <a:spLocks noGrp="1"/>
          </p:cNvSpPr>
          <p:nvPr>
            <p:ph type="subTitle" idx="1"/>
          </p:nvPr>
        </p:nvSpPr>
        <p:spPr>
          <a:xfrm>
            <a:off x="1907704" y="2276872"/>
            <a:ext cx="6912768" cy="936104"/>
          </a:xfrm>
        </p:spPr>
        <p:txBody>
          <a:bodyPr>
            <a:noAutofit/>
          </a:bodyPr>
          <a:lstStyle/>
          <a:p>
            <a:pPr algn="ctr"/>
            <a:r>
              <a:rPr lang="fr-FR" sz="3600" dirty="0" smtClean="0">
                <a:solidFill>
                  <a:schemeClr val="tx1">
                    <a:lumMod val="65000"/>
                    <a:lumOff val="35000"/>
                  </a:schemeClr>
                </a:solidFill>
                <a:latin typeface="Berlin Sans FB Demi" pitchFamily="34" charset="0"/>
              </a:rPr>
              <a:t>Le vocabulaire de </a:t>
            </a:r>
          </a:p>
          <a:p>
            <a:pPr algn="ctr"/>
            <a:r>
              <a:rPr lang="fr-FR" sz="3600" dirty="0" smtClean="0">
                <a:solidFill>
                  <a:schemeClr val="tx1">
                    <a:lumMod val="65000"/>
                    <a:lumOff val="35000"/>
                  </a:schemeClr>
                </a:solidFill>
                <a:latin typeface="Berlin Sans FB Demi" pitchFamily="34" charset="0"/>
              </a:rPr>
              <a:t>l’analyse filmique</a:t>
            </a:r>
            <a:endParaRPr lang="fr-FR" sz="3600" dirty="0">
              <a:solidFill>
                <a:schemeClr val="tx1">
                  <a:lumMod val="65000"/>
                  <a:lumOff val="35000"/>
                </a:schemeClr>
              </a:solidFill>
              <a:latin typeface="Berlin Sans FB Demi" pitchFamily="34" charset="0"/>
            </a:endParaRPr>
          </a:p>
        </p:txBody>
      </p:sp>
      <p:pic>
        <p:nvPicPr>
          <p:cNvPr id="1028" name="Picture 4"/>
          <p:cNvPicPr>
            <a:picLocks noChangeAspect="1" noChangeArrowheads="1"/>
          </p:cNvPicPr>
          <p:nvPr/>
        </p:nvPicPr>
        <p:blipFill>
          <a:blip r:embed="rId2" cstate="print"/>
          <a:srcRect l="25197" r="25197"/>
          <a:stretch>
            <a:fillRect/>
          </a:stretch>
        </p:blipFill>
        <p:spPr bwMode="auto">
          <a:xfrm>
            <a:off x="0" y="0"/>
            <a:ext cx="2339752" cy="6858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851920" y="3861048"/>
            <a:ext cx="3066782" cy="250249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457200" y="1484784"/>
            <a:ext cx="8147248" cy="4989168"/>
          </a:xfrm>
        </p:spPr>
        <p:txBody>
          <a:bodyPr>
            <a:normAutofit/>
          </a:bodyPr>
          <a:lstStyle/>
          <a:p>
            <a:pPr marL="0" algn="just">
              <a:spcBef>
                <a:spcPts val="0"/>
              </a:spcBef>
              <a:buNone/>
            </a:pPr>
            <a:r>
              <a:rPr lang="fr-FR" dirty="0" smtClean="0">
                <a:latin typeface="Calibri" pitchFamily="34" charset="0"/>
                <a:cs typeface="Calibri" pitchFamily="34" charset="0"/>
              </a:rPr>
              <a:t>En fonction de la distance entre la caméra et l’objet filmé, celui-ci est plus ou moins « gros », c’est-à-dire qu’il occupe une plus ou moins grande partie du champ. Plus la caméra s’éloigne du sujet, plus le personnage se perd dans le décor, au contraire, plus la caméra se rapproche du sujet, plus il sera mis en valeur. </a:t>
            </a:r>
          </a:p>
          <a:p>
            <a:pPr marL="0" algn="just">
              <a:spcBef>
                <a:spcPts val="0"/>
              </a:spcBef>
              <a:buNone/>
            </a:pPr>
            <a:endParaRPr lang="fr-FR" dirty="0" smtClean="0">
              <a:latin typeface="Calibri" pitchFamily="34" charset="0"/>
              <a:cs typeface="Calibri" pitchFamily="34" charset="0"/>
            </a:endParaRPr>
          </a:p>
          <a:p>
            <a:pPr marL="0" algn="just">
              <a:spcBef>
                <a:spcPts val="0"/>
              </a:spcBef>
            </a:pPr>
            <a:r>
              <a:rPr lang="fr-FR" b="1" dirty="0" smtClean="0">
                <a:latin typeface="Calibri" pitchFamily="34" charset="0"/>
                <a:cs typeface="Calibri" pitchFamily="34" charset="0"/>
              </a:rPr>
              <a:t>Voir le cours en ligne sur le site </a:t>
            </a:r>
            <a:r>
              <a:rPr lang="fr-FR" b="1" dirty="0" err="1" smtClean="0">
                <a:latin typeface="Calibri" pitchFamily="34" charset="0"/>
                <a:cs typeface="Calibri" pitchFamily="34" charset="0"/>
              </a:rPr>
              <a:t>Upopi</a:t>
            </a:r>
            <a:r>
              <a:rPr lang="fr-FR" b="1" dirty="0" smtClean="0">
                <a:latin typeface="Calibri" pitchFamily="34" charset="0"/>
                <a:cs typeface="Calibri" pitchFamily="34" charset="0"/>
              </a:rPr>
              <a:t> « grosseurs de plan » :</a:t>
            </a:r>
          </a:p>
          <a:p>
            <a:pPr>
              <a:buNone/>
            </a:pPr>
            <a:r>
              <a:rPr lang="fr-FR" dirty="0" smtClean="0">
                <a:latin typeface="Calibri" pitchFamily="34" charset="0"/>
                <a:cs typeface="Calibri" pitchFamily="34" charset="0"/>
                <a:hlinkClick r:id="rId2"/>
              </a:rPr>
              <a:t>http://upopi.ciclic.fr/vocabulaire/definition/sceance-4#definition-4-1</a:t>
            </a:r>
            <a:endParaRPr lang="fr-FR" dirty="0" smtClean="0">
              <a:latin typeface="Calibri" pitchFamily="34" charset="0"/>
              <a:cs typeface="Calibri" pitchFamily="34" charset="0"/>
            </a:endParaRPr>
          </a:p>
          <a:p>
            <a:pPr>
              <a:buNone/>
            </a:pPr>
            <a:endParaRPr lang="fr-FR" dirty="0" smtClean="0"/>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pic>
        <p:nvPicPr>
          <p:cNvPr id="9218" name="Picture 2" descr="http://analysefilmique.free.fr/faq/echelle.jpg"/>
          <p:cNvPicPr>
            <a:picLocks noChangeAspect="1" noChangeArrowheads="1"/>
          </p:cNvPicPr>
          <p:nvPr/>
        </p:nvPicPr>
        <p:blipFill>
          <a:blip r:embed="rId2" r:link="rId3" cstate="print"/>
          <a:srcRect/>
          <a:stretch>
            <a:fillRect/>
          </a:stretch>
        </p:blipFill>
        <p:spPr bwMode="auto">
          <a:xfrm>
            <a:off x="1475656" y="1268760"/>
            <a:ext cx="6068715" cy="518457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LES POSITIONS DE LA CAMERA</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23528" y="1268760"/>
            <a:ext cx="8280920" cy="5205192"/>
          </a:xfrm>
        </p:spPr>
        <p:txBody>
          <a:bodyPr>
            <a:normAutofit fontScale="85000" lnSpcReduction="20000"/>
          </a:bodyPr>
          <a:lstStyle/>
          <a:p>
            <a:pPr marL="0" algn="just">
              <a:buNone/>
            </a:pPr>
            <a:r>
              <a:rPr lang="fr-FR" dirty="0" smtClean="0">
                <a:latin typeface="Calibri" pitchFamily="34" charset="0"/>
                <a:cs typeface="Calibri" pitchFamily="34" charset="0"/>
              </a:rPr>
              <a:t>La position de la caméra détermine l’angle de prise de vue : la caméra peut être plus ou moins inclinée par rapport au sujet filmé. </a:t>
            </a:r>
          </a:p>
          <a:p>
            <a:pPr algn="just"/>
            <a:r>
              <a:rPr lang="fr-FR" b="1" dirty="0" smtClean="0">
                <a:latin typeface="Calibri" pitchFamily="34" charset="0"/>
                <a:cs typeface="Calibri" pitchFamily="34" charset="0"/>
              </a:rPr>
              <a:t>La plongée </a:t>
            </a:r>
            <a:r>
              <a:rPr lang="fr-FR" dirty="0" smtClean="0">
                <a:latin typeface="Calibri" pitchFamily="34" charset="0"/>
                <a:cs typeface="Calibri" pitchFamily="34" charset="0"/>
              </a:rPr>
              <a:t>: La caméra se situe au dessus du sujet filmé. Elle engendre </a:t>
            </a:r>
            <a:r>
              <a:rPr lang="fr-FR" dirty="0" smtClean="0">
                <a:latin typeface="Calibri" pitchFamily="34" charset="0"/>
                <a:cs typeface="Calibri" pitchFamily="34" charset="0"/>
              </a:rPr>
              <a:t>parfois un </a:t>
            </a:r>
            <a:r>
              <a:rPr lang="fr-FR" dirty="0" smtClean="0">
                <a:latin typeface="Calibri" pitchFamily="34" charset="0"/>
                <a:cs typeface="Calibri" pitchFamily="34" charset="0"/>
              </a:rPr>
              <a:t>écrasement du sujet qui est ainsi montré en position d’infériorité.</a:t>
            </a:r>
          </a:p>
          <a:p>
            <a:pPr algn="just"/>
            <a:r>
              <a:rPr lang="fr-FR" dirty="0" smtClean="0">
                <a:latin typeface="Calibri" pitchFamily="34" charset="0"/>
                <a:cs typeface="Calibri" pitchFamily="34" charset="0"/>
              </a:rPr>
              <a:t>Un extrait de </a:t>
            </a:r>
            <a:r>
              <a:rPr lang="fr-FR" i="1" dirty="0" smtClean="0">
                <a:latin typeface="Calibri" pitchFamily="34" charset="0"/>
                <a:cs typeface="Calibri" pitchFamily="34" charset="0"/>
              </a:rPr>
              <a:t>Seul au monde </a:t>
            </a:r>
            <a:r>
              <a:rPr lang="fr-FR" dirty="0" smtClean="0">
                <a:latin typeface="Calibri" pitchFamily="34" charset="0"/>
                <a:cs typeface="Calibri" pitchFamily="34" charset="0"/>
              </a:rPr>
              <a:t>de Robert </a:t>
            </a:r>
            <a:r>
              <a:rPr lang="fr-FR" dirty="0" err="1" smtClean="0">
                <a:latin typeface="Calibri" pitchFamily="34" charset="0"/>
                <a:cs typeface="Calibri" pitchFamily="34" charset="0"/>
              </a:rPr>
              <a:t>Zemeckis</a:t>
            </a:r>
            <a:r>
              <a:rPr lang="fr-FR" dirty="0" smtClean="0">
                <a:latin typeface="Calibri" pitchFamily="34" charset="0"/>
                <a:cs typeface="Calibri" pitchFamily="34" charset="0"/>
              </a:rPr>
              <a:t> (2000) : </a:t>
            </a:r>
          </a:p>
          <a:p>
            <a:pPr algn="just">
              <a:buNone/>
            </a:pPr>
            <a:r>
              <a:rPr lang="fr-FR" dirty="0" smtClean="0">
                <a:latin typeface="Calibri" pitchFamily="34" charset="0"/>
                <a:cs typeface="Calibri" pitchFamily="34" charset="0"/>
                <a:hlinkClick r:id="rId2"/>
              </a:rPr>
              <a:t>http://www.dailymotion.com/video/x12oa9l_seul-au-monde-extrait_shortfilms</a:t>
            </a:r>
            <a:r>
              <a:rPr lang="fr-FR" dirty="0" smtClean="0">
                <a:latin typeface="Calibri" pitchFamily="34" charset="0"/>
                <a:cs typeface="Calibri" pitchFamily="34" charset="0"/>
              </a:rPr>
              <a:t> </a:t>
            </a:r>
          </a:p>
          <a:p>
            <a:pPr algn="just">
              <a:buNone/>
            </a:pPr>
            <a:endParaRPr lang="fr-FR" dirty="0" smtClean="0">
              <a:latin typeface="Calibri" pitchFamily="34" charset="0"/>
              <a:cs typeface="Calibri" pitchFamily="34" charset="0"/>
            </a:endParaRPr>
          </a:p>
          <a:p>
            <a:pPr algn="just">
              <a:spcBef>
                <a:spcPts val="0"/>
              </a:spcBef>
            </a:pPr>
            <a:r>
              <a:rPr lang="fr-FR" b="1" dirty="0" smtClean="0">
                <a:latin typeface="Calibri" pitchFamily="34" charset="0"/>
                <a:cs typeface="Calibri" pitchFamily="34" charset="0"/>
              </a:rPr>
              <a:t>La contre-plongée </a:t>
            </a:r>
            <a:r>
              <a:rPr lang="fr-FR" dirty="0" smtClean="0">
                <a:latin typeface="Calibri" pitchFamily="34" charset="0"/>
                <a:cs typeface="Calibri" pitchFamily="34" charset="0"/>
              </a:rPr>
              <a:t>: C’est le contraire de la </a:t>
            </a:r>
          </a:p>
          <a:p>
            <a:pPr algn="just">
              <a:spcBef>
                <a:spcPts val="0"/>
              </a:spcBef>
              <a:buNone/>
            </a:pPr>
            <a:r>
              <a:rPr lang="fr-FR" dirty="0" smtClean="0">
                <a:latin typeface="Calibri" pitchFamily="34" charset="0"/>
                <a:cs typeface="Calibri" pitchFamily="34" charset="0"/>
              </a:rPr>
              <a:t>plongée : la caméra se situe en dessous du sujet</a:t>
            </a:r>
          </a:p>
          <a:p>
            <a:pPr algn="just">
              <a:spcBef>
                <a:spcPts val="0"/>
              </a:spcBef>
              <a:buNone/>
            </a:pPr>
            <a:r>
              <a:rPr lang="fr-FR" dirty="0" smtClean="0">
                <a:latin typeface="Calibri" pitchFamily="34" charset="0"/>
                <a:cs typeface="Calibri" pitchFamily="34" charset="0"/>
              </a:rPr>
              <a:t>filmé. Elle donne une impression de </a:t>
            </a:r>
            <a:r>
              <a:rPr lang="fr-FR" dirty="0" smtClean="0">
                <a:latin typeface="Calibri" pitchFamily="34" charset="0"/>
                <a:cs typeface="Calibri" pitchFamily="34" charset="0"/>
              </a:rPr>
              <a:t>puissance, </a:t>
            </a:r>
          </a:p>
          <a:p>
            <a:pPr algn="just">
              <a:spcBef>
                <a:spcPts val="0"/>
              </a:spcBef>
              <a:buNone/>
            </a:pPr>
            <a:r>
              <a:rPr lang="fr-FR" dirty="0" smtClean="0">
                <a:latin typeface="Calibri" pitchFamily="34" charset="0"/>
                <a:cs typeface="Calibri" pitchFamily="34" charset="0"/>
              </a:rPr>
              <a:t>de </a:t>
            </a:r>
            <a:r>
              <a:rPr lang="fr-FR" dirty="0" smtClean="0">
                <a:latin typeface="Calibri" pitchFamily="34" charset="0"/>
                <a:cs typeface="Calibri" pitchFamily="34" charset="0"/>
              </a:rPr>
              <a:t>grandeur </a:t>
            </a:r>
            <a:r>
              <a:rPr lang="fr-FR" dirty="0" smtClean="0">
                <a:latin typeface="Calibri" pitchFamily="34" charset="0"/>
                <a:cs typeface="Calibri" pitchFamily="34" charset="0"/>
              </a:rPr>
              <a:t>ou parfois d’étrangeté au </a:t>
            </a:r>
            <a:r>
              <a:rPr lang="fr-FR" dirty="0" smtClean="0">
                <a:latin typeface="Calibri" pitchFamily="34" charset="0"/>
                <a:cs typeface="Calibri" pitchFamily="34" charset="0"/>
              </a:rPr>
              <a:t>personnage qui </a:t>
            </a:r>
            <a:endParaRPr lang="fr-FR" dirty="0" smtClean="0">
              <a:latin typeface="Calibri" pitchFamily="34" charset="0"/>
              <a:cs typeface="Calibri" pitchFamily="34" charset="0"/>
            </a:endParaRPr>
          </a:p>
          <a:p>
            <a:pPr algn="just">
              <a:spcBef>
                <a:spcPts val="0"/>
              </a:spcBef>
              <a:buNone/>
            </a:pPr>
            <a:r>
              <a:rPr lang="fr-FR" dirty="0" smtClean="0">
                <a:latin typeface="Calibri" pitchFamily="34" charset="0"/>
                <a:cs typeface="Calibri" pitchFamily="34" charset="0"/>
              </a:rPr>
              <a:t>est </a:t>
            </a:r>
            <a:r>
              <a:rPr lang="fr-FR" dirty="0" smtClean="0">
                <a:latin typeface="Calibri" pitchFamily="34" charset="0"/>
                <a:cs typeface="Calibri" pitchFamily="34" charset="0"/>
              </a:rPr>
              <a:t>ainsi montré </a:t>
            </a:r>
            <a:r>
              <a:rPr lang="fr-FR" dirty="0" smtClean="0">
                <a:latin typeface="Calibri" pitchFamily="34" charset="0"/>
                <a:cs typeface="Calibri" pitchFamily="34" charset="0"/>
              </a:rPr>
              <a:t>en </a:t>
            </a:r>
            <a:r>
              <a:rPr lang="fr-FR" dirty="0" smtClean="0">
                <a:latin typeface="Calibri" pitchFamily="34" charset="0"/>
                <a:cs typeface="Calibri" pitchFamily="34" charset="0"/>
              </a:rPr>
              <a:t>position de supériorité. </a:t>
            </a:r>
          </a:p>
          <a:p>
            <a:pPr algn="just">
              <a:buNone/>
            </a:pPr>
            <a:endParaRPr lang="fr-FR" dirty="0" smtClean="0">
              <a:latin typeface="Calibri" pitchFamily="34" charset="0"/>
              <a:cs typeface="Calibri" pitchFamily="34" charset="0"/>
            </a:endParaRPr>
          </a:p>
          <a:p>
            <a:pPr marL="0" algn="just">
              <a:spcBef>
                <a:spcPts val="0"/>
              </a:spcBef>
            </a:pPr>
            <a:r>
              <a:rPr lang="fr-FR" b="1" dirty="0" smtClean="0">
                <a:latin typeface="Calibri" pitchFamily="34" charset="0"/>
                <a:cs typeface="Calibri" pitchFamily="34" charset="0"/>
              </a:rPr>
              <a:t>Voir le cours en ligne sur le site </a:t>
            </a:r>
            <a:r>
              <a:rPr lang="fr-FR" b="1" dirty="0" err="1" smtClean="0">
                <a:latin typeface="Calibri" pitchFamily="34" charset="0"/>
                <a:cs typeface="Calibri" pitchFamily="34" charset="0"/>
              </a:rPr>
              <a:t>Upopi</a:t>
            </a:r>
            <a:r>
              <a:rPr lang="fr-FR" b="1" dirty="0" smtClean="0">
                <a:latin typeface="Calibri" pitchFamily="34" charset="0"/>
                <a:cs typeface="Calibri" pitchFamily="34" charset="0"/>
              </a:rPr>
              <a:t>, « angles de prise de vues » :</a:t>
            </a:r>
          </a:p>
          <a:p>
            <a:pPr>
              <a:buNone/>
            </a:pPr>
            <a:r>
              <a:rPr lang="fr-FR" dirty="0" smtClean="0">
                <a:hlinkClick r:id="rId3"/>
              </a:rPr>
              <a:t>http://upopi.ciclic.fr/vocabulaire/definition/sceance-4#definition-4-1</a:t>
            </a:r>
            <a:endParaRPr lang="fr-FR" dirty="0" smtClean="0"/>
          </a:p>
          <a:p>
            <a:pPr algn="just"/>
            <a:endParaRPr lang="fr-FR" dirty="0">
              <a:latin typeface="Calibri" pitchFamily="34" charset="0"/>
              <a:cs typeface="Calibri" pitchFamily="34" charset="0"/>
            </a:endParaRPr>
          </a:p>
        </p:txBody>
      </p:sp>
      <p:pic>
        <p:nvPicPr>
          <p:cNvPr id="4" name="Picture 2" descr="m"/>
          <p:cNvPicPr>
            <a:picLocks noChangeAspect="1" noChangeArrowheads="1"/>
          </p:cNvPicPr>
          <p:nvPr/>
        </p:nvPicPr>
        <p:blipFill>
          <a:blip r:embed="rId4" cstate="print"/>
          <a:srcRect/>
          <a:stretch>
            <a:fillRect/>
          </a:stretch>
        </p:blipFill>
        <p:spPr bwMode="auto">
          <a:xfrm>
            <a:off x="6372200" y="3429000"/>
            <a:ext cx="2057400" cy="17192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10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10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1000"/>
                                        <p:tgtEl>
                                          <p:spTgt spid="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fade">
                                      <p:cBhvr>
                                        <p:cTn id="24" dur="1000"/>
                                        <p:tgtEl>
                                          <p:spTgt spid="7">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1000"/>
                                        <p:tgtEl>
                                          <p:spTgt spid="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fade">
                                      <p:cBhvr>
                                        <p:cTn id="30" dur="1000"/>
                                        <p:tgtEl>
                                          <p:spTgt spid="7">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1000"/>
                                        <p:tgtEl>
                                          <p:spTgt spid="7">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xEl>
                                              <p:pRg st="12" end="12"/>
                                            </p:txEl>
                                          </p:spTgt>
                                        </p:tgtEl>
                                        <p:attrNameLst>
                                          <p:attrName>style.visibility</p:attrName>
                                        </p:attrNameLst>
                                      </p:cBhvr>
                                      <p:to>
                                        <p:strVal val="visible"/>
                                      </p:to>
                                    </p:set>
                                    <p:animEffect transition="in" filter="fade">
                                      <p:cBhvr>
                                        <p:cTn id="45" dur="1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LES MOUVEMENTS DE LA CAMERA</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95536" y="1340768"/>
            <a:ext cx="8147248" cy="5184576"/>
          </a:xfrm>
        </p:spPr>
        <p:txBody>
          <a:bodyPr>
            <a:normAutofit/>
          </a:bodyPr>
          <a:lstStyle/>
          <a:p>
            <a:r>
              <a:rPr lang="fr-FR" b="1" dirty="0" smtClean="0">
                <a:latin typeface="Calibri" pitchFamily="34" charset="0"/>
                <a:cs typeface="Calibri" pitchFamily="34" charset="0"/>
              </a:rPr>
              <a:t>Le plan fixe</a:t>
            </a:r>
            <a:r>
              <a:rPr lang="fr-FR" dirty="0" smtClean="0">
                <a:latin typeface="Calibri" pitchFamily="34" charset="0"/>
                <a:cs typeface="Calibri" pitchFamily="34" charset="0"/>
              </a:rPr>
              <a:t> : plan tourné par une caméra et par un pied fixe.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Recadrage</a:t>
            </a:r>
            <a:r>
              <a:rPr lang="fr-FR" dirty="0" smtClean="0">
                <a:latin typeface="Calibri" pitchFamily="34" charset="0"/>
                <a:cs typeface="Calibri" pitchFamily="34" charset="0"/>
              </a:rPr>
              <a:t> : petit mouvement de caméra, qui permet de recadrer un personnage par exemple.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 panoramique</a:t>
            </a:r>
            <a:r>
              <a:rPr lang="fr-FR" dirty="0" smtClean="0">
                <a:latin typeface="Calibri" pitchFamily="34" charset="0"/>
                <a:cs typeface="Calibri" pitchFamily="34" charset="0"/>
              </a:rPr>
              <a:t> : La caméra est mobile autour d'un axe fixe. Elle balaie une portion de l'espace horizontalement ou verticalement. Le panoramique permet de découvrir une large portion de l'espace, d'associer dans le même plan, dans la même continuité temporelle, des personnages et des décors éloignés.</a:t>
            </a:r>
            <a:endParaRPr lang="fr-FR" b="1" dirty="0" smtClean="0">
              <a:latin typeface="Calibri" pitchFamily="34" charset="0"/>
              <a:cs typeface="Calibri" pitchFamily="34" charset="0"/>
            </a:endParaRPr>
          </a:p>
          <a:p>
            <a:endParaRPr lang="fr-FR" dirty="0" smtClean="0"/>
          </a:p>
          <a:p>
            <a:endParaRPr lang="fr-FR" dirty="0" smtClean="0"/>
          </a:p>
          <a:p>
            <a:endParaRPr lang="fr-FR" dirty="0" smtClean="0"/>
          </a:p>
        </p:txBody>
      </p:sp>
      <p:pic>
        <p:nvPicPr>
          <p:cNvPr id="5" name="Picture 3" descr="http://analysefilmique.free.fr/faq/travpano.jpg"/>
          <p:cNvPicPr>
            <a:picLocks noChangeAspect="1" noChangeArrowheads="1"/>
          </p:cNvPicPr>
          <p:nvPr/>
        </p:nvPicPr>
        <p:blipFill>
          <a:blip r:embed="rId2" r:link="rId3" cstate="print"/>
          <a:srcRect/>
          <a:stretch>
            <a:fillRect/>
          </a:stretch>
        </p:blipFill>
        <p:spPr bwMode="auto">
          <a:xfrm>
            <a:off x="3131840" y="4941168"/>
            <a:ext cx="3618402" cy="10081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LES MOUVEMENTS DE LA CAMERA</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95536" y="1196752"/>
            <a:ext cx="8147248" cy="5328592"/>
          </a:xfrm>
        </p:spPr>
        <p:txBody>
          <a:bodyPr>
            <a:normAutofit fontScale="77500" lnSpcReduction="20000"/>
          </a:bodyPr>
          <a:lstStyle/>
          <a:p>
            <a:endParaRPr lang="fr-FR" sz="2900" dirty="0" smtClean="0">
              <a:latin typeface="Calibri" pitchFamily="34" charset="0"/>
              <a:cs typeface="Calibri" pitchFamily="34" charset="0"/>
            </a:endParaRPr>
          </a:p>
          <a:p>
            <a:pPr algn="just"/>
            <a:r>
              <a:rPr lang="fr-FR" sz="2900" b="1" dirty="0" smtClean="0">
                <a:latin typeface="Calibri" pitchFamily="34" charset="0"/>
                <a:cs typeface="Calibri" pitchFamily="34" charset="0"/>
              </a:rPr>
              <a:t>Le travelling</a:t>
            </a:r>
            <a:r>
              <a:rPr lang="fr-FR" sz="2900" dirty="0" smtClean="0">
                <a:latin typeface="Calibri" pitchFamily="34" charset="0"/>
                <a:cs typeface="Calibri" pitchFamily="34" charset="0"/>
              </a:rPr>
              <a:t> : (en anglais, </a:t>
            </a:r>
            <a:r>
              <a:rPr lang="fr-FR" sz="2900" i="1" dirty="0" err="1" smtClean="0">
                <a:latin typeface="Calibri" pitchFamily="34" charset="0"/>
                <a:cs typeface="Calibri" pitchFamily="34" charset="0"/>
              </a:rPr>
              <a:t>travel</a:t>
            </a:r>
            <a:r>
              <a:rPr lang="fr-FR" sz="2900" dirty="0" smtClean="0">
                <a:latin typeface="Calibri" pitchFamily="34" charset="0"/>
                <a:cs typeface="Calibri" pitchFamily="34" charset="0"/>
              </a:rPr>
              <a:t> signifie voyager) indique tout déplacement de la caméra (et de son pied) horizontalement ou verticalement. Ce déplacement peut être effectué de différentes façons : chariot sur rail, voiture, fauteuil roulant, ...</a:t>
            </a:r>
            <a:br>
              <a:rPr lang="fr-FR" sz="2900" dirty="0" smtClean="0">
                <a:latin typeface="Calibri" pitchFamily="34" charset="0"/>
                <a:cs typeface="Calibri" pitchFamily="34" charset="0"/>
              </a:rPr>
            </a:br>
            <a:r>
              <a:rPr lang="fr-FR" sz="2900" b="1" dirty="0" smtClean="0">
                <a:latin typeface="Calibri" pitchFamily="34" charset="0"/>
                <a:cs typeface="Calibri" pitchFamily="34" charset="0"/>
              </a:rPr>
              <a:t> </a:t>
            </a:r>
          </a:p>
          <a:p>
            <a:r>
              <a:rPr lang="fr-FR" sz="2900" b="1" dirty="0" smtClean="0">
                <a:latin typeface="Calibri" pitchFamily="34" charset="0"/>
                <a:cs typeface="Calibri" pitchFamily="34" charset="0"/>
              </a:rPr>
              <a:t>Travelling avant ou arrière</a:t>
            </a:r>
            <a:r>
              <a:rPr lang="fr-FR" sz="2900" dirty="0" smtClean="0">
                <a:latin typeface="Calibri" pitchFamily="34" charset="0"/>
                <a:cs typeface="Calibri" pitchFamily="34" charset="0"/>
              </a:rPr>
              <a:t>  : la caméra s’approche ou s’éloigne du sujet filmé.</a:t>
            </a:r>
            <a:endParaRPr lang="fr-FR" sz="2900" b="1" dirty="0" smtClean="0">
              <a:latin typeface="Calibri" pitchFamily="34" charset="0"/>
              <a:cs typeface="Calibri" pitchFamily="34" charset="0"/>
            </a:endParaRPr>
          </a:p>
          <a:p>
            <a:endParaRPr lang="fr-FR" sz="2900" b="1" dirty="0" smtClean="0">
              <a:latin typeface="Calibri" pitchFamily="34" charset="0"/>
              <a:cs typeface="Calibri" pitchFamily="34" charset="0"/>
            </a:endParaRPr>
          </a:p>
          <a:p>
            <a:r>
              <a:rPr lang="fr-FR" sz="2900" b="1" dirty="0" smtClean="0">
                <a:latin typeface="Calibri" pitchFamily="34" charset="0"/>
                <a:cs typeface="Calibri" pitchFamily="34" charset="0"/>
              </a:rPr>
              <a:t>Travelling latéral</a:t>
            </a:r>
            <a:r>
              <a:rPr lang="fr-FR" sz="2900" dirty="0" smtClean="0">
                <a:latin typeface="Calibri" pitchFamily="34" charset="0"/>
                <a:cs typeface="Calibri" pitchFamily="34" charset="0"/>
              </a:rPr>
              <a:t> (la caméra accompagne une action ou parcourt un décor)</a:t>
            </a:r>
          </a:p>
          <a:p>
            <a:pPr>
              <a:buNone/>
            </a:pPr>
            <a:endParaRPr lang="fr-FR" sz="2900" b="1" dirty="0" smtClean="0">
              <a:latin typeface="Calibri" pitchFamily="34" charset="0"/>
              <a:cs typeface="Calibri" pitchFamily="34" charset="0"/>
            </a:endParaRPr>
          </a:p>
          <a:p>
            <a:pPr>
              <a:buNone/>
            </a:pPr>
            <a:endParaRPr lang="fr-FR" sz="2900" b="1" dirty="0" smtClean="0">
              <a:latin typeface="Calibri" pitchFamily="34" charset="0"/>
              <a:cs typeface="Calibri" pitchFamily="34" charset="0"/>
            </a:endParaRPr>
          </a:p>
          <a:p>
            <a:r>
              <a:rPr lang="fr-FR" sz="2900" b="1" dirty="0" smtClean="0">
                <a:latin typeface="Calibri" pitchFamily="34" charset="0"/>
                <a:cs typeface="Calibri" pitchFamily="34" charset="0"/>
              </a:rPr>
              <a:t>Le zoom</a:t>
            </a:r>
            <a:r>
              <a:rPr lang="fr-FR" sz="2900" dirty="0" smtClean="0">
                <a:latin typeface="Calibri" pitchFamily="34" charset="0"/>
                <a:cs typeface="Calibri" pitchFamily="34" charset="0"/>
              </a:rPr>
              <a:t> : il permet de simuler un rapprochement ou un éloignement de la caméra en faisant seulement varier la focale. </a:t>
            </a:r>
            <a:endParaRPr lang="fr-FR" sz="2900" b="1" dirty="0" smtClean="0">
              <a:latin typeface="Calibri" pitchFamily="34" charset="0"/>
              <a:cs typeface="Calibri" pitchFamily="34" charset="0"/>
            </a:endParaRPr>
          </a:p>
          <a:p>
            <a:endParaRPr lang="fr-FR" dirty="0" smtClean="0"/>
          </a:p>
          <a:p>
            <a:pPr algn="ctr">
              <a:buNone/>
            </a:pPr>
            <a:r>
              <a:rPr lang="fr-FR" sz="3100" dirty="0" smtClean="0">
                <a:hlinkClick r:id="rId2"/>
              </a:rPr>
              <a:t>http://upopi.ciclic.fr/vocabulaire/definition/sceance-5</a:t>
            </a:r>
            <a:r>
              <a:rPr lang="fr-FR" sz="3100" dirty="0" smtClean="0"/>
              <a:t> </a:t>
            </a:r>
            <a:endParaRPr lang="fr-FR" sz="3100" dirty="0"/>
          </a:p>
        </p:txBody>
      </p:sp>
      <p:pic>
        <p:nvPicPr>
          <p:cNvPr id="6" name="Picture 4" descr="http://analysefilmique.free.fr/faq/travav.jpg"/>
          <p:cNvPicPr>
            <a:picLocks noChangeAspect="1" noChangeArrowheads="1"/>
          </p:cNvPicPr>
          <p:nvPr/>
        </p:nvPicPr>
        <p:blipFill>
          <a:blip r:embed="rId3" r:link="rId4" cstate="print"/>
          <a:srcRect/>
          <a:stretch>
            <a:fillRect/>
          </a:stretch>
        </p:blipFill>
        <p:spPr bwMode="auto">
          <a:xfrm>
            <a:off x="4427984" y="3356992"/>
            <a:ext cx="2400817" cy="440308"/>
          </a:xfrm>
          <a:prstGeom prst="rect">
            <a:avLst/>
          </a:prstGeom>
          <a:noFill/>
          <a:ln w="9525">
            <a:noFill/>
            <a:miter lim="800000"/>
            <a:headEnd/>
            <a:tailEnd/>
          </a:ln>
        </p:spPr>
      </p:pic>
      <p:pic>
        <p:nvPicPr>
          <p:cNvPr id="8" name="Picture 5" descr="http://analysefilmique.free.fr/faq/travlat.jpg"/>
          <p:cNvPicPr>
            <a:picLocks noChangeAspect="1" noChangeArrowheads="1"/>
          </p:cNvPicPr>
          <p:nvPr/>
        </p:nvPicPr>
        <p:blipFill>
          <a:blip r:embed="rId5" r:link="rId6" cstate="print"/>
          <a:srcRect/>
          <a:stretch>
            <a:fillRect/>
          </a:stretch>
        </p:blipFill>
        <p:spPr bwMode="auto">
          <a:xfrm>
            <a:off x="2051720" y="4365104"/>
            <a:ext cx="1656184" cy="80685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1000"/>
                                        <p:tgtEl>
                                          <p:spTgt spid="7">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fade">
                                      <p:cBhvr>
                                        <p:cTn id="39"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CAMERAS PORTEES</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95536" y="1196752"/>
            <a:ext cx="8147248" cy="5328592"/>
          </a:xfrm>
        </p:spPr>
        <p:txBody>
          <a:bodyPr>
            <a:normAutofit/>
          </a:bodyPr>
          <a:lstStyle/>
          <a:p>
            <a:pPr algn="just"/>
            <a:r>
              <a:rPr lang="fr-FR" dirty="0" smtClean="0">
                <a:latin typeface="Calibri" pitchFamily="34" charset="0"/>
                <a:cs typeface="Calibri" pitchFamily="34" charset="0"/>
              </a:rPr>
              <a:t>On utilise l’expression </a:t>
            </a:r>
            <a:r>
              <a:rPr lang="fr-FR" b="1" dirty="0" smtClean="0">
                <a:latin typeface="Calibri" pitchFamily="34" charset="0"/>
                <a:cs typeface="Calibri" pitchFamily="34" charset="0"/>
              </a:rPr>
              <a:t>« caméra portée » </a:t>
            </a:r>
            <a:r>
              <a:rPr lang="fr-FR" dirty="0" smtClean="0">
                <a:latin typeface="Calibri" pitchFamily="34" charset="0"/>
                <a:cs typeface="Calibri" pitchFamily="34" charset="0"/>
              </a:rPr>
              <a:t>ou </a:t>
            </a:r>
            <a:r>
              <a:rPr lang="fr-FR" b="1" dirty="0" smtClean="0">
                <a:latin typeface="Calibri" pitchFamily="34" charset="0"/>
                <a:cs typeface="Calibri" pitchFamily="34" charset="0"/>
              </a:rPr>
              <a:t>« caméra à l’épaule »</a:t>
            </a:r>
            <a:r>
              <a:rPr lang="fr-FR" dirty="0" smtClean="0">
                <a:latin typeface="Calibri" pitchFamily="34" charset="0"/>
                <a:cs typeface="Calibri" pitchFamily="34" charset="0"/>
              </a:rPr>
              <a:t> lorsque la caméra n’est pas fixée sur un pied ou portée par un bras articulé mais portée par le cadreur.</a:t>
            </a:r>
          </a:p>
          <a:p>
            <a:pPr algn="just"/>
            <a:r>
              <a:rPr lang="fr-FR" dirty="0" smtClean="0">
                <a:latin typeface="Calibri" pitchFamily="34" charset="0"/>
                <a:cs typeface="Calibri" pitchFamily="34" charset="0"/>
              </a:rPr>
              <a:t>Celui-ci peut alors réaliser tous les mouvements que son corps lui permet.</a:t>
            </a:r>
          </a:p>
          <a:p>
            <a:pPr algn="just"/>
            <a:r>
              <a:rPr lang="fr-FR" dirty="0" smtClean="0">
                <a:latin typeface="Calibri" pitchFamily="34" charset="0"/>
                <a:cs typeface="Calibri" pitchFamily="34" charset="0"/>
              </a:rPr>
              <a:t>Le système du </a:t>
            </a:r>
            <a:r>
              <a:rPr lang="fr-FR" b="1" dirty="0" smtClean="0">
                <a:latin typeface="Calibri" pitchFamily="34" charset="0"/>
                <a:cs typeface="Calibri" pitchFamily="34" charset="0"/>
              </a:rPr>
              <a:t>steadicam </a:t>
            </a:r>
            <a:r>
              <a:rPr lang="fr-FR" dirty="0" smtClean="0">
                <a:latin typeface="Calibri" pitchFamily="34" charset="0"/>
                <a:cs typeface="Calibri" pitchFamily="34" charset="0"/>
              </a:rPr>
              <a:t>a permis </a:t>
            </a:r>
          </a:p>
          <a:p>
            <a:pPr algn="just">
              <a:buNone/>
            </a:pPr>
            <a:r>
              <a:rPr lang="fr-FR" dirty="0" smtClean="0">
                <a:latin typeface="Calibri" pitchFamily="34" charset="0"/>
                <a:cs typeface="Calibri" pitchFamily="34" charset="0"/>
              </a:rPr>
              <a:t>d’améliorer la stabilité du cadrage </a:t>
            </a:r>
          </a:p>
          <a:p>
            <a:pPr algn="just">
              <a:buNone/>
            </a:pPr>
            <a:r>
              <a:rPr lang="fr-FR" dirty="0" smtClean="0">
                <a:latin typeface="Calibri" pitchFamily="34" charset="0"/>
                <a:cs typeface="Calibri" pitchFamily="34" charset="0"/>
              </a:rPr>
              <a:t>en caméra portée, l’effet diffère donc</a:t>
            </a:r>
          </a:p>
          <a:p>
            <a:pPr algn="just">
              <a:buNone/>
            </a:pPr>
            <a:r>
              <a:rPr lang="fr-FR" dirty="0" smtClean="0">
                <a:latin typeface="Calibri" pitchFamily="34" charset="0"/>
                <a:cs typeface="Calibri" pitchFamily="34" charset="0"/>
              </a:rPr>
              <a:t>de la caméra à l’épaule. </a:t>
            </a:r>
          </a:p>
          <a:p>
            <a:endParaRPr lang="fr-FR" sz="2900" dirty="0" smtClean="0">
              <a:latin typeface="Calibri" pitchFamily="34" charset="0"/>
              <a:cs typeface="Calibri" pitchFamily="34" charset="0"/>
            </a:endParaRPr>
          </a:p>
        </p:txBody>
      </p:sp>
      <p:pic>
        <p:nvPicPr>
          <p:cNvPr id="4" name="Picture 2" descr="steadicam"/>
          <p:cNvPicPr>
            <a:picLocks noChangeAspect="1" noChangeArrowheads="1"/>
          </p:cNvPicPr>
          <p:nvPr/>
        </p:nvPicPr>
        <p:blipFill>
          <a:blip r:embed="rId2" cstate="print"/>
          <a:srcRect/>
          <a:stretch>
            <a:fillRect/>
          </a:stretch>
        </p:blipFill>
        <p:spPr bwMode="auto">
          <a:xfrm>
            <a:off x="5292080" y="2924944"/>
            <a:ext cx="3411192" cy="367240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CAMERAS PORTEES</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95536" y="1196752"/>
            <a:ext cx="8147248" cy="5328592"/>
          </a:xfrm>
        </p:spPr>
        <p:txBody>
          <a:bodyPr>
            <a:normAutofit fontScale="92500"/>
          </a:bodyPr>
          <a:lstStyle/>
          <a:p>
            <a:r>
              <a:rPr lang="fr-FR" sz="3000" dirty="0" smtClean="0">
                <a:latin typeface="Calibri" pitchFamily="34" charset="0"/>
                <a:cs typeface="Calibri" pitchFamily="34" charset="0"/>
              </a:rPr>
              <a:t>Pour visionner le cours : </a:t>
            </a:r>
          </a:p>
          <a:p>
            <a:pPr>
              <a:buNone/>
            </a:pPr>
            <a:r>
              <a:rPr lang="fr-FR" sz="3000" dirty="0" smtClean="0">
                <a:latin typeface="Calibri" pitchFamily="34" charset="0"/>
                <a:cs typeface="Calibri" pitchFamily="34" charset="0"/>
                <a:hlinkClick r:id="rId2"/>
              </a:rPr>
              <a:t>http://upopi.ciclic.fr/vocabulaire/definition/sceance-5</a:t>
            </a:r>
            <a:endParaRPr lang="fr-FR" sz="3000" dirty="0" smtClean="0">
              <a:latin typeface="Calibri" pitchFamily="34" charset="0"/>
              <a:cs typeface="Calibri" pitchFamily="34" charset="0"/>
            </a:endParaRPr>
          </a:p>
          <a:p>
            <a:r>
              <a:rPr lang="fr-FR" sz="3000" dirty="0" err="1" smtClean="0">
                <a:latin typeface="Calibri" pitchFamily="34" charset="0"/>
                <a:cs typeface="Calibri" pitchFamily="34" charset="0"/>
              </a:rPr>
              <a:t>Steadishots</a:t>
            </a:r>
            <a:r>
              <a:rPr lang="fr-FR" sz="3000" dirty="0" smtClean="0">
                <a:latin typeface="Calibri" pitchFamily="34" charset="0"/>
                <a:cs typeface="Calibri" pitchFamily="34" charset="0"/>
              </a:rPr>
              <a:t> par Garret Brown sur le tournage de </a:t>
            </a:r>
            <a:r>
              <a:rPr lang="fr-FR" sz="3000" i="1" dirty="0" err="1" smtClean="0">
                <a:latin typeface="Calibri" pitchFamily="34" charset="0"/>
                <a:cs typeface="Calibri" pitchFamily="34" charset="0"/>
              </a:rPr>
              <a:t>Shining</a:t>
            </a:r>
            <a:r>
              <a:rPr lang="fr-FR" sz="3000" dirty="0" smtClean="0">
                <a:latin typeface="Calibri" pitchFamily="34" charset="0"/>
                <a:cs typeface="Calibri" pitchFamily="34" charset="0"/>
              </a:rPr>
              <a:t> : </a:t>
            </a:r>
            <a:r>
              <a:rPr lang="fr-FR" sz="3000" dirty="0" smtClean="0">
                <a:latin typeface="Calibri" pitchFamily="34" charset="0"/>
                <a:cs typeface="Calibri" pitchFamily="34" charset="0"/>
                <a:hlinkClick r:id="rId3"/>
              </a:rPr>
              <a:t>https://www.youtube.com/watch?v=R8HOvLWwRJU</a:t>
            </a:r>
            <a:r>
              <a:rPr lang="fr-FR" sz="3000" dirty="0" smtClean="0">
                <a:latin typeface="Calibri" pitchFamily="34" charset="0"/>
                <a:cs typeface="Calibri" pitchFamily="34" charset="0"/>
                <a:hlinkClick r:id="rId4"/>
              </a:rPr>
              <a:t>https://www.youtube.com/watch?v=udK0bFmoLpk</a:t>
            </a:r>
            <a:endParaRPr lang="fr-FR" sz="3000" dirty="0" smtClean="0">
              <a:latin typeface="Calibri" pitchFamily="34" charset="0"/>
              <a:cs typeface="Calibri" pitchFamily="34" charset="0"/>
            </a:endParaRPr>
          </a:p>
          <a:p>
            <a:r>
              <a:rPr lang="fr-FR" sz="3000" dirty="0" smtClean="0">
                <a:latin typeface="Calibri" pitchFamily="34" charset="0"/>
                <a:cs typeface="Calibri" pitchFamily="34" charset="0"/>
              </a:rPr>
              <a:t>Plans tournés en steadicam : </a:t>
            </a:r>
            <a:r>
              <a:rPr lang="fr-FR" sz="3000" dirty="0" smtClean="0">
                <a:latin typeface="Calibri" pitchFamily="34" charset="0"/>
                <a:cs typeface="Calibri" pitchFamily="34" charset="0"/>
                <a:hlinkClick r:id="rId5"/>
              </a:rPr>
              <a:t>https://www.youtube.com/watch?v=mMCf-w6JbQk</a:t>
            </a:r>
            <a:r>
              <a:rPr lang="fr-FR" sz="3000" dirty="0" smtClean="0">
                <a:latin typeface="Calibri" pitchFamily="34" charset="0"/>
                <a:cs typeface="Calibri" pitchFamily="34" charset="0"/>
              </a:rPr>
              <a:t> </a:t>
            </a:r>
          </a:p>
          <a:p>
            <a:r>
              <a:rPr lang="fr-FR" sz="3000" dirty="0" smtClean="0">
                <a:latin typeface="Calibri" pitchFamily="34" charset="0"/>
                <a:cs typeface="Calibri" pitchFamily="34" charset="0"/>
              </a:rPr>
              <a:t>Films avec extraits tournés caméra à l’épaule : </a:t>
            </a:r>
            <a:r>
              <a:rPr lang="fr-FR" sz="3000" dirty="0" smtClean="0">
                <a:latin typeface="Calibri" pitchFamily="34" charset="0"/>
                <a:cs typeface="Calibri" pitchFamily="34" charset="0"/>
                <a:hlinkClick r:id="rId6"/>
              </a:rPr>
              <a:t>https://www.cinetrafic.fr/liste-film/2615/1/camera-a-l-epaule</a:t>
            </a:r>
            <a:r>
              <a:rPr lang="fr-FR" sz="3000" dirty="0" smtClean="0">
                <a:latin typeface="Calibri" pitchFamily="34" charset="0"/>
                <a:cs typeface="Calibri" pitchFamily="34" charset="0"/>
              </a:rPr>
              <a:t> </a:t>
            </a:r>
          </a:p>
          <a:p>
            <a:endParaRPr lang="fr-FR" sz="3200" dirty="0" smtClean="0">
              <a:latin typeface="Calibri" pitchFamily="34" charset="0"/>
              <a:cs typeface="Calibri" pitchFamily="34" charset="0"/>
            </a:endParaRPr>
          </a:p>
          <a:p>
            <a:endParaRPr lang="fr-FR" sz="29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CAMERA SUBJECTIVE ET PLAN SEQUENCE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340768"/>
            <a:ext cx="8424936" cy="5133184"/>
          </a:xfrm>
        </p:spPr>
        <p:txBody>
          <a:bodyPr/>
          <a:lstStyle/>
          <a:p>
            <a:pPr algn="just"/>
            <a:r>
              <a:rPr lang="fr-FR" b="1" dirty="0" smtClean="0">
                <a:latin typeface="Calibri" pitchFamily="34" charset="0"/>
                <a:cs typeface="Calibri" pitchFamily="34" charset="0"/>
              </a:rPr>
              <a:t>Le plan subjectif </a:t>
            </a:r>
            <a:r>
              <a:rPr lang="fr-FR" dirty="0" smtClean="0">
                <a:latin typeface="Calibri" pitchFamily="34" charset="0"/>
                <a:cs typeface="Calibri" pitchFamily="34" charset="0"/>
              </a:rPr>
              <a:t>: il permet au spectateur d’adopter le point de vue d’un personnage, comme s’il voyait à travers ses yeux. (Exemple du film </a:t>
            </a:r>
            <a:r>
              <a:rPr lang="fr-FR" i="1" dirty="0" smtClean="0">
                <a:latin typeface="Calibri" pitchFamily="34" charset="0"/>
                <a:cs typeface="Calibri" pitchFamily="34" charset="0"/>
              </a:rPr>
              <a:t>La femme défendue </a:t>
            </a:r>
            <a:r>
              <a:rPr lang="fr-FR" dirty="0" smtClean="0">
                <a:latin typeface="Calibri" pitchFamily="34" charset="0"/>
                <a:cs typeface="Calibri" pitchFamily="34" charset="0"/>
              </a:rPr>
              <a:t>de Philippe </a:t>
            </a:r>
            <a:r>
              <a:rPr lang="fr-FR" dirty="0" err="1" smtClean="0">
                <a:latin typeface="Calibri" pitchFamily="34" charset="0"/>
                <a:cs typeface="Calibri" pitchFamily="34" charset="0"/>
              </a:rPr>
              <a:t>Harrel</a:t>
            </a:r>
            <a:r>
              <a:rPr lang="fr-FR" dirty="0" smtClean="0">
                <a:latin typeface="Calibri" pitchFamily="34" charset="0"/>
                <a:cs typeface="Calibri" pitchFamily="34" charset="0"/>
              </a:rPr>
              <a:t> en 1997, entièrement tourné en caméra subjective). </a:t>
            </a:r>
          </a:p>
          <a:p>
            <a:pPr algn="just"/>
            <a:r>
              <a:rPr lang="fr-FR" b="1" dirty="0" smtClean="0">
                <a:latin typeface="Calibri" pitchFamily="34" charset="0"/>
                <a:cs typeface="Calibri" pitchFamily="34" charset="0"/>
              </a:rPr>
              <a:t>Le plan séquence</a:t>
            </a:r>
            <a:r>
              <a:rPr lang="fr-FR" dirty="0" smtClean="0">
                <a:latin typeface="Calibri" pitchFamily="34" charset="0"/>
                <a:cs typeface="Calibri" pitchFamily="34" charset="0"/>
              </a:rPr>
              <a:t> : une séquence composée d’un seul et unique plan, restitué tel qu’il a été filmé, sans aucun montage, plan de coupe, fondu ou champ-contrechamp.</a:t>
            </a:r>
          </a:p>
          <a:p>
            <a:pPr algn="just"/>
            <a:r>
              <a:rPr lang="fr-FR" dirty="0" smtClean="0">
                <a:latin typeface="Calibri" pitchFamily="34" charset="0"/>
                <a:cs typeface="Calibri" pitchFamily="34" charset="0"/>
              </a:rPr>
              <a:t>Voir le n° de Blow Up consacré aux mouvements de caméra, avec plusieurs exemples de plans séquences, dont </a:t>
            </a:r>
            <a:r>
              <a:rPr lang="fr-FR" i="1" dirty="0" smtClean="0">
                <a:latin typeface="Calibri" pitchFamily="34" charset="0"/>
                <a:cs typeface="Calibri" pitchFamily="34" charset="0"/>
              </a:rPr>
              <a:t>La soif du mal </a:t>
            </a:r>
            <a:r>
              <a:rPr lang="fr-FR" dirty="0" smtClean="0">
                <a:latin typeface="Calibri" pitchFamily="34" charset="0"/>
                <a:cs typeface="Calibri" pitchFamily="34" charset="0"/>
              </a:rPr>
              <a:t>d’O. Welles (1958) : </a:t>
            </a:r>
          </a:p>
          <a:p>
            <a:pPr algn="ctr">
              <a:buNone/>
            </a:pPr>
            <a:r>
              <a:rPr lang="fr-FR" dirty="0" smtClean="0">
                <a:latin typeface="Calibri" pitchFamily="34" charset="0"/>
                <a:cs typeface="Calibri" pitchFamily="34" charset="0"/>
                <a:hlinkClick r:id="rId2"/>
              </a:rPr>
              <a:t>https://www.youtube.com/watch?v=00dQC2yCIJA</a:t>
            </a:r>
            <a:r>
              <a:rPr lang="fr-FR" dirty="0" smtClean="0">
                <a:latin typeface="Calibri" pitchFamily="34" charset="0"/>
                <a:cs typeface="Calibri" pitchFamily="34" charset="0"/>
              </a:rPr>
              <a:t> </a:t>
            </a:r>
          </a:p>
          <a:p>
            <a:endParaRPr lang="fr-FR" dirty="0" smtClean="0">
              <a:latin typeface="Calibri" pitchFamily="34" charset="0"/>
              <a:cs typeface="Calibri" pitchFamily="34" charset="0"/>
            </a:endParaRPr>
          </a:p>
          <a:p>
            <a:endParaRPr lang="fr-FR" dirty="0" smtClean="0"/>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075240" cy="850106"/>
          </a:xfrm>
        </p:spPr>
        <p:txBody>
          <a:bodyPr>
            <a:normAutofit/>
          </a:bodyPr>
          <a:lstStyle/>
          <a:p>
            <a:pPr lvl="0" algn="ctr"/>
            <a:r>
              <a:rPr lang="fr-FR" sz="3600" b="1" dirty="0" smtClean="0">
                <a:latin typeface="Calibri" pitchFamily="34" charset="0"/>
                <a:cs typeface="Calibri" pitchFamily="34" charset="0"/>
              </a:rPr>
              <a:t>LES LUMIERES ET LES COULEURS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24744"/>
            <a:ext cx="8424936" cy="5349208"/>
          </a:xfrm>
        </p:spPr>
        <p:txBody>
          <a:bodyPr>
            <a:normAutofit/>
          </a:bodyPr>
          <a:lstStyle/>
          <a:p>
            <a:pPr algn="just">
              <a:buNone/>
            </a:pPr>
            <a:r>
              <a:rPr lang="fr-FR" dirty="0" smtClean="0">
                <a:latin typeface="Calibri" pitchFamily="34" charset="0"/>
                <a:cs typeface="Calibri" pitchFamily="34" charset="0"/>
              </a:rPr>
              <a:t>    Pour décrire un </a:t>
            </a:r>
            <a:r>
              <a:rPr lang="fr-FR" b="1" dirty="0" smtClean="0">
                <a:latin typeface="Calibri" pitchFamily="34" charset="0"/>
                <a:cs typeface="Calibri" pitchFamily="34" charset="0"/>
              </a:rPr>
              <a:t>éclairage</a:t>
            </a:r>
            <a:r>
              <a:rPr lang="fr-FR" dirty="0" smtClean="0">
                <a:latin typeface="Calibri" pitchFamily="34" charset="0"/>
                <a:cs typeface="Calibri" pitchFamily="34" charset="0"/>
              </a:rPr>
              <a:t>, il est possible d’observer :</a:t>
            </a:r>
            <a:endParaRPr lang="fr-FR" b="1" dirty="0" smtClean="0">
              <a:latin typeface="Calibri" pitchFamily="34" charset="0"/>
              <a:cs typeface="Calibri" pitchFamily="34" charset="0"/>
            </a:endParaRPr>
          </a:p>
          <a:p>
            <a:pPr algn="just"/>
            <a:r>
              <a:rPr lang="fr-FR" b="1" dirty="0" smtClean="0">
                <a:latin typeface="Calibri" pitchFamily="34" charset="0"/>
                <a:cs typeface="Calibri" pitchFamily="34" charset="0"/>
              </a:rPr>
              <a:t>L’intensité </a:t>
            </a:r>
            <a:r>
              <a:rPr lang="fr-FR" dirty="0" smtClean="0">
                <a:latin typeface="Calibri" pitchFamily="34" charset="0"/>
                <a:cs typeface="Calibri" pitchFamily="34" charset="0"/>
              </a:rPr>
              <a:t>: l’atmosphère d’une scène varie en fonction de sa luminosité (sombre = sentiment de peur renforcé, </a:t>
            </a:r>
            <a:r>
              <a:rPr lang="fr-FR" dirty="0" err="1" smtClean="0">
                <a:latin typeface="Calibri" pitchFamily="34" charset="0"/>
                <a:cs typeface="Calibri" pitchFamily="34" charset="0"/>
              </a:rPr>
              <a:t>etc</a:t>
            </a:r>
            <a:r>
              <a:rPr lang="fr-FR" dirty="0" smtClean="0">
                <a:latin typeface="Calibri" pitchFamily="34" charset="0"/>
                <a:cs typeface="Calibri" pitchFamily="34" charset="0"/>
              </a:rPr>
              <a:t> …)</a:t>
            </a:r>
            <a:endParaRPr lang="fr-FR" b="1" dirty="0" smtClean="0">
              <a:latin typeface="Calibri" pitchFamily="34" charset="0"/>
              <a:cs typeface="Calibri" pitchFamily="34" charset="0"/>
            </a:endParaRPr>
          </a:p>
          <a:p>
            <a:pPr algn="just"/>
            <a:r>
              <a:rPr lang="fr-FR" b="1" dirty="0" smtClean="0">
                <a:latin typeface="Calibri" pitchFamily="34" charset="0"/>
                <a:cs typeface="Calibri" pitchFamily="34" charset="0"/>
              </a:rPr>
              <a:t>Le contraste</a:t>
            </a:r>
            <a:r>
              <a:rPr lang="fr-FR" dirty="0" smtClean="0">
                <a:latin typeface="Calibri" pitchFamily="34" charset="0"/>
                <a:cs typeface="Calibri" pitchFamily="34" charset="0"/>
              </a:rPr>
              <a:t> : il peut varier entre les zones plus ou moins éclairées. Une lumière dure crée plus de contrastes, des ombres nettes, et inversement avec une lumière douce. </a:t>
            </a:r>
            <a:endParaRPr lang="fr-FR" b="1" dirty="0" smtClean="0">
              <a:latin typeface="Calibri" pitchFamily="34" charset="0"/>
              <a:cs typeface="Calibri" pitchFamily="34" charset="0"/>
            </a:endParaRPr>
          </a:p>
          <a:p>
            <a:pPr algn="just"/>
            <a:r>
              <a:rPr lang="fr-FR" b="1" dirty="0" smtClean="0">
                <a:latin typeface="Calibri" pitchFamily="34" charset="0"/>
                <a:cs typeface="Calibri" pitchFamily="34" charset="0"/>
              </a:rPr>
              <a:t>Les directions d’éclairages</a:t>
            </a:r>
            <a:r>
              <a:rPr lang="fr-FR" dirty="0" smtClean="0">
                <a:latin typeface="Calibri" pitchFamily="34" charset="0"/>
                <a:cs typeface="Calibri" pitchFamily="34" charset="0"/>
              </a:rPr>
              <a:t> : chaque direction produit des effets spécifiques, par exemple l’éclairage par en-dessous déforme les traits et produit une impression étrange</a:t>
            </a:r>
            <a:r>
              <a:rPr lang="fr-FR" b="1" dirty="0" smtClean="0">
                <a:latin typeface="Calibri" pitchFamily="34" charset="0"/>
                <a:cs typeface="Calibri" pitchFamily="34" charset="0"/>
              </a:rPr>
              <a:t> </a:t>
            </a:r>
            <a:r>
              <a:rPr lang="fr-FR" dirty="0" smtClean="0">
                <a:latin typeface="Calibri" pitchFamily="34" charset="0"/>
                <a:cs typeface="Calibri" pitchFamily="34" charset="0"/>
              </a:rPr>
              <a:t>(Ex : J. C. Dreyfus dans le film </a:t>
            </a:r>
            <a:r>
              <a:rPr lang="fr-FR" i="1" dirty="0" err="1" smtClean="0">
                <a:latin typeface="Calibri" pitchFamily="34" charset="0"/>
                <a:cs typeface="Calibri" pitchFamily="34" charset="0"/>
              </a:rPr>
              <a:t>Delicatessen</a:t>
            </a:r>
            <a:r>
              <a:rPr lang="fr-FR" dirty="0" smtClean="0">
                <a:latin typeface="Calibri" pitchFamily="34" charset="0"/>
                <a:cs typeface="Calibri" pitchFamily="34" charset="0"/>
              </a:rPr>
              <a:t>)</a:t>
            </a:r>
            <a:endParaRPr lang="fr-FR" b="1" dirty="0" smtClean="0">
              <a:latin typeface="Calibri" pitchFamily="34" charset="0"/>
              <a:cs typeface="Calibri" pitchFamily="34" charset="0"/>
            </a:endParaRPr>
          </a:p>
          <a:p>
            <a:pPr algn="just"/>
            <a:r>
              <a:rPr lang="fr-FR" dirty="0" smtClean="0">
                <a:latin typeface="Calibri" pitchFamily="34" charset="0"/>
                <a:cs typeface="Calibri" pitchFamily="34" charset="0"/>
              </a:rPr>
              <a:t>Les</a:t>
            </a:r>
            <a:r>
              <a:rPr lang="fr-FR" b="1" dirty="0" smtClean="0">
                <a:latin typeface="Calibri" pitchFamily="34" charset="0"/>
                <a:cs typeface="Calibri" pitchFamily="34" charset="0"/>
              </a:rPr>
              <a:t> couleurs</a:t>
            </a:r>
            <a:r>
              <a:rPr lang="fr-FR" dirty="0" smtClean="0">
                <a:latin typeface="Calibri" pitchFamily="34" charset="0"/>
                <a:cs typeface="Calibri" pitchFamily="34" charset="0"/>
              </a:rPr>
              <a:t> jouent également un rôle </a:t>
            </a:r>
          </a:p>
          <a:p>
            <a:pPr algn="just">
              <a:buNone/>
            </a:pPr>
            <a:r>
              <a:rPr lang="fr-FR" dirty="0" smtClean="0">
                <a:latin typeface="Calibri" pitchFamily="34" charset="0"/>
                <a:cs typeface="Calibri" pitchFamily="34" charset="0"/>
              </a:rPr>
              <a:t>important : couleurs vives ou noir et blanc, </a:t>
            </a:r>
          </a:p>
          <a:p>
            <a:pPr algn="just">
              <a:buNone/>
            </a:pPr>
            <a:r>
              <a:rPr lang="fr-FR" dirty="0" smtClean="0">
                <a:latin typeface="Calibri" pitchFamily="34" charset="0"/>
                <a:cs typeface="Calibri" pitchFamily="34" charset="0"/>
              </a:rPr>
              <a:t>chaudes, froides, </a:t>
            </a:r>
            <a:r>
              <a:rPr lang="fr-FR" dirty="0" err="1" smtClean="0">
                <a:latin typeface="Calibri" pitchFamily="34" charset="0"/>
                <a:cs typeface="Calibri" pitchFamily="34" charset="0"/>
              </a:rPr>
              <a:t>etc</a:t>
            </a:r>
            <a:r>
              <a:rPr lang="fr-FR" dirty="0" smtClean="0">
                <a:latin typeface="Calibri" pitchFamily="34" charset="0"/>
                <a:cs typeface="Calibri" pitchFamily="34" charset="0"/>
              </a:rPr>
              <a:t>…  </a:t>
            </a:r>
            <a:endParaRPr lang="fr-FR" b="1" dirty="0" smtClean="0">
              <a:latin typeface="Calibri" pitchFamily="34" charset="0"/>
              <a:cs typeface="Calibri" pitchFamily="34" charset="0"/>
            </a:endParaRPr>
          </a:p>
          <a:p>
            <a:endParaRPr lang="fr-FR" dirty="0" smtClean="0"/>
          </a:p>
          <a:p>
            <a:endParaRPr lang="fr-FR" dirty="0"/>
          </a:p>
        </p:txBody>
      </p:sp>
      <p:pic>
        <p:nvPicPr>
          <p:cNvPr id="4" name="Picture 2" descr="Afficher l'image d'origine"/>
          <p:cNvPicPr>
            <a:picLocks noChangeAspect="1" noChangeArrowheads="1"/>
          </p:cNvPicPr>
          <p:nvPr/>
        </p:nvPicPr>
        <p:blipFill>
          <a:blip r:embed="rId2" r:link="rId3" cstate="print"/>
          <a:srcRect/>
          <a:stretch>
            <a:fillRect/>
          </a:stretch>
        </p:blipFill>
        <p:spPr bwMode="auto">
          <a:xfrm>
            <a:off x="5652120" y="4725144"/>
            <a:ext cx="2375808" cy="177904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SON</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340768"/>
            <a:ext cx="8424936" cy="5133184"/>
          </a:xfrm>
        </p:spPr>
        <p:txBody>
          <a:bodyPr>
            <a:normAutofit/>
          </a:bodyPr>
          <a:lstStyle/>
          <a:p>
            <a:pPr marL="0" algn="just">
              <a:spcBef>
                <a:spcPts val="0"/>
              </a:spcBef>
              <a:buNone/>
            </a:pPr>
            <a:r>
              <a:rPr lang="fr-FR" dirty="0" smtClean="0">
                <a:latin typeface="Calibri" pitchFamily="34" charset="0"/>
                <a:cs typeface="Calibri" pitchFamily="34" charset="0"/>
              </a:rPr>
              <a:t>Les éléments audio présents sur les films peuvent être classés dans différentes catégories. Il y a les sons qui existent dans l'histoire sans avoir été rajoutés au montage et les sons rajoutés au montage (les musiques ou la voix Off). On distingue :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Les</a:t>
            </a:r>
            <a:r>
              <a:rPr lang="fr-FR" dirty="0" smtClean="0">
                <a:latin typeface="Calibri" pitchFamily="34" charset="0"/>
                <a:cs typeface="Calibri" pitchFamily="34" charset="0"/>
              </a:rPr>
              <a:t> </a:t>
            </a:r>
            <a:r>
              <a:rPr lang="fr-FR" b="1" dirty="0" smtClean="0">
                <a:latin typeface="Calibri" pitchFamily="34" charset="0"/>
                <a:cs typeface="Calibri" pitchFamily="34" charset="0"/>
              </a:rPr>
              <a:t>sons IN</a:t>
            </a:r>
            <a:r>
              <a:rPr lang="fr-FR" dirty="0" smtClean="0">
                <a:latin typeface="Calibri" pitchFamily="34" charset="0"/>
                <a:cs typeface="Calibri" pitchFamily="34" charset="0"/>
              </a:rPr>
              <a:t> : que l’on « voit » dans le champ : plan sur le réveil qui sonne, personnage qui parle…</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Les sons hors-champ</a:t>
            </a:r>
            <a:r>
              <a:rPr lang="fr-FR" dirty="0" smtClean="0">
                <a:latin typeface="Calibri" pitchFamily="34" charset="0"/>
                <a:cs typeface="Calibri" pitchFamily="34" charset="0"/>
              </a:rPr>
              <a:t> : qui appartiennent à l’histoire mais que l’on ne voit pas dans le champ, lorsqu’ un personnage parle en hors-champ par exemple.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Les sons OFF</a:t>
            </a:r>
            <a:r>
              <a:rPr lang="fr-FR" dirty="0" smtClean="0">
                <a:latin typeface="Calibri" pitchFamily="34" charset="0"/>
                <a:cs typeface="Calibri" pitchFamily="34" charset="0"/>
              </a:rPr>
              <a:t> : ajoutés au montage, comme la musique.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Les voix OFF</a:t>
            </a:r>
            <a:r>
              <a:rPr lang="fr-FR" dirty="0" smtClean="0">
                <a:latin typeface="Calibri" pitchFamily="34" charset="0"/>
                <a:cs typeface="Calibri" pitchFamily="34" charset="0"/>
              </a:rPr>
              <a:t> : voix du narrateur qui introduit l’histoire. </a:t>
            </a:r>
            <a:r>
              <a:rPr lang="fr-FR" b="1" dirty="0" smtClean="0"/>
              <a:t/>
            </a:r>
            <a:br>
              <a:rPr lang="fr-FR" b="1" dirty="0" smtClean="0"/>
            </a:br>
            <a:endParaRPr lang="fr-FR" dirty="0" smtClean="0"/>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b="1" dirty="0" smtClean="0"/>
              <a:t> </a:t>
            </a:r>
            <a:r>
              <a:rPr lang="fr-FR" sz="3600" b="1" dirty="0" smtClean="0">
                <a:latin typeface="Calibri" pitchFamily="34" charset="0"/>
                <a:cs typeface="Calibri" pitchFamily="34" charset="0"/>
              </a:rPr>
              <a:t>Analyse de l'histoire et de la narration</a:t>
            </a:r>
            <a:endParaRPr lang="fr-FR" sz="3600" b="1" dirty="0">
              <a:latin typeface="Calibri" pitchFamily="34" charset="0"/>
              <a:cs typeface="Calibri" pitchFamily="34" charset="0"/>
            </a:endParaRPr>
          </a:p>
        </p:txBody>
      </p:sp>
      <p:sp>
        <p:nvSpPr>
          <p:cNvPr id="3" name="Espace réservé du contenu 2"/>
          <p:cNvSpPr>
            <a:spLocks noGrp="1"/>
          </p:cNvSpPr>
          <p:nvPr>
            <p:ph sz="quarter" idx="1"/>
          </p:nvPr>
        </p:nvSpPr>
        <p:spPr>
          <a:xfrm>
            <a:off x="251520" y="1268760"/>
            <a:ext cx="7992888" cy="5328592"/>
          </a:xfrm>
        </p:spPr>
        <p:txBody>
          <a:bodyPr>
            <a:noAutofit/>
          </a:bodyPr>
          <a:lstStyle/>
          <a:p>
            <a:pPr algn="just">
              <a:buNone/>
            </a:pPr>
            <a:r>
              <a:rPr lang="fr-FR" sz="2000" dirty="0" smtClean="0">
                <a:latin typeface="Calibri" pitchFamily="34" charset="0"/>
                <a:cs typeface="Calibri" pitchFamily="34" charset="0"/>
              </a:rPr>
              <a:t>     Il s’agit de prendre en compte le déroulement de l'histoire, ce qui constitue le monde représenté par le film. Cette analyse tient compte de plusieurs éléments :</a:t>
            </a:r>
          </a:p>
          <a:p>
            <a:pPr algn="just"/>
            <a:r>
              <a:rPr lang="fr-FR" sz="2000" b="1" dirty="0" smtClean="0">
                <a:latin typeface="Calibri" pitchFamily="34" charset="0"/>
                <a:cs typeface="Calibri" pitchFamily="34" charset="0"/>
              </a:rPr>
              <a:t>Les personnages</a:t>
            </a:r>
            <a:r>
              <a:rPr lang="fr-FR" sz="2000" dirty="0" smtClean="0">
                <a:latin typeface="Calibri" pitchFamily="34" charset="0"/>
                <a:cs typeface="Calibri" pitchFamily="34" charset="0"/>
              </a:rPr>
              <a:t> : leurs caractéristiques (aspect physique, vêtements, voix, interprétation, choix de l’acteur) et les relations entre eux (qui sont-ils ? que veulent-ils ?)</a:t>
            </a:r>
          </a:p>
          <a:p>
            <a:pPr algn="just"/>
            <a:r>
              <a:rPr lang="fr-FR" sz="2000" b="1" dirty="0" smtClean="0">
                <a:latin typeface="Calibri" pitchFamily="34" charset="0"/>
                <a:cs typeface="Calibri" pitchFamily="34" charset="0"/>
              </a:rPr>
              <a:t>Les événements</a:t>
            </a:r>
            <a:r>
              <a:rPr lang="fr-FR" sz="2000" dirty="0" smtClean="0">
                <a:latin typeface="Calibri" pitchFamily="34" charset="0"/>
                <a:cs typeface="Calibri" pitchFamily="34" charset="0"/>
              </a:rPr>
              <a:t> : époque à laquelle se déroule l’action, scènes de dialogue (séduction ? dispute ?…), suspense, effets de surprise…</a:t>
            </a:r>
          </a:p>
          <a:p>
            <a:pPr algn="just"/>
            <a:r>
              <a:rPr lang="fr-FR" sz="2000" b="1" dirty="0" smtClean="0">
                <a:latin typeface="Calibri" pitchFamily="34" charset="0"/>
                <a:cs typeface="Calibri" pitchFamily="34" charset="0"/>
              </a:rPr>
              <a:t>Lieux </a:t>
            </a:r>
            <a:r>
              <a:rPr lang="fr-FR" sz="2000" dirty="0" smtClean="0">
                <a:latin typeface="Calibri" pitchFamily="34" charset="0"/>
                <a:cs typeface="Calibri" pitchFamily="34" charset="0"/>
              </a:rPr>
              <a:t>où se déroule l’action : décors naturels ou réalisés en studio, espaces intérieurs ou extérieurs, jour ou nuit.</a:t>
            </a:r>
          </a:p>
          <a:p>
            <a:pPr algn="just"/>
            <a:r>
              <a:rPr lang="fr-FR" sz="2000" b="1" dirty="0" smtClean="0">
                <a:latin typeface="Calibri" pitchFamily="34" charset="0"/>
                <a:cs typeface="Calibri" pitchFamily="34" charset="0"/>
              </a:rPr>
              <a:t>Champ</a:t>
            </a:r>
            <a:r>
              <a:rPr lang="fr-FR" sz="2000" dirty="0" smtClean="0">
                <a:latin typeface="Calibri" pitchFamily="34" charset="0"/>
                <a:cs typeface="Calibri" pitchFamily="34" charset="0"/>
              </a:rPr>
              <a:t> (ce qui apparaît dans le cadre) ou </a:t>
            </a:r>
            <a:r>
              <a:rPr lang="fr-FR" sz="2000" b="1" dirty="0" smtClean="0">
                <a:latin typeface="Calibri" pitchFamily="34" charset="0"/>
                <a:cs typeface="Calibri" pitchFamily="34" charset="0"/>
              </a:rPr>
              <a:t>hors-champ</a:t>
            </a:r>
            <a:r>
              <a:rPr lang="fr-FR" sz="2000" dirty="0" smtClean="0">
                <a:latin typeface="Calibri" pitchFamily="34" charset="0"/>
                <a:cs typeface="Calibri" pitchFamily="34" charset="0"/>
              </a:rPr>
              <a:t> (ce qui se passe hors du cadre, par exemple ce que voit un personnage sans que le spectateur puisse le voir).</a:t>
            </a:r>
          </a:p>
          <a:p>
            <a:pPr algn="just"/>
            <a:r>
              <a:rPr lang="fr-FR" sz="2000" b="1" dirty="0" smtClean="0">
                <a:latin typeface="Calibri" pitchFamily="34" charset="0"/>
                <a:cs typeface="Calibri" pitchFamily="34" charset="0"/>
              </a:rPr>
              <a:t>La narration</a:t>
            </a:r>
            <a:r>
              <a:rPr lang="fr-FR" sz="2000" dirty="0" smtClean="0">
                <a:latin typeface="Calibri" pitchFamily="34" charset="0"/>
                <a:cs typeface="Calibri" pitchFamily="34" charset="0"/>
              </a:rPr>
              <a:t> : il s’agit d’analyser la manière de raconter l’histoire, la </a:t>
            </a:r>
            <a:r>
              <a:rPr lang="fr-FR" sz="2000" b="1" dirty="0" smtClean="0">
                <a:latin typeface="Calibri" pitchFamily="34" charset="0"/>
                <a:cs typeface="Calibri" pitchFamily="34" charset="0"/>
              </a:rPr>
              <a:t>chronologie </a:t>
            </a:r>
            <a:r>
              <a:rPr lang="fr-FR" sz="2000" dirty="0" smtClean="0">
                <a:latin typeface="Calibri" pitchFamily="34" charset="0"/>
                <a:cs typeface="Calibri" pitchFamily="34" charset="0"/>
              </a:rPr>
              <a:t>(flash-back, anticipation, accélération, ellipse), le </a:t>
            </a:r>
            <a:r>
              <a:rPr lang="fr-FR" sz="2000" b="1" dirty="0" smtClean="0">
                <a:latin typeface="Calibri" pitchFamily="34" charset="0"/>
                <a:cs typeface="Calibri" pitchFamily="34" charset="0"/>
              </a:rPr>
              <a:t>point de vue</a:t>
            </a:r>
            <a:r>
              <a:rPr lang="fr-FR" sz="2000" dirty="0" smtClean="0">
                <a:latin typeface="Calibri" pitchFamily="34" charset="0"/>
                <a:cs typeface="Calibri" pitchFamily="34" charset="0"/>
              </a:rPr>
              <a:t> (le narrateur fait-il partie ou non de l’histoire ?).</a:t>
            </a:r>
          </a:p>
          <a:p>
            <a:pPr algn="just">
              <a:buNone/>
            </a:pPr>
            <a:endParaRPr lang="fr-FR" sz="22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MONTAGE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268760"/>
            <a:ext cx="8424936" cy="5061176"/>
          </a:xfrm>
        </p:spPr>
        <p:txBody>
          <a:bodyPr>
            <a:normAutofit lnSpcReduction="10000"/>
          </a:bodyPr>
          <a:lstStyle/>
          <a:p>
            <a:pPr algn="just">
              <a:buNone/>
            </a:pPr>
            <a:r>
              <a:rPr lang="fr-FR" sz="2800" dirty="0" smtClean="0">
                <a:latin typeface="Calibri" pitchFamily="34" charset="0"/>
                <a:cs typeface="Calibri" pitchFamily="34" charset="0"/>
              </a:rPr>
              <a:t>   Un film est constitué d’un nombre variable de plans, agencés entre eux lors du montage. Le montage consiste en trois opérations : </a:t>
            </a:r>
          </a:p>
          <a:p>
            <a:pPr algn="just"/>
            <a:r>
              <a:rPr lang="fr-FR" sz="2800" dirty="0" smtClean="0">
                <a:latin typeface="Calibri" pitchFamily="34" charset="0"/>
                <a:cs typeface="Calibri" pitchFamily="34" charset="0"/>
              </a:rPr>
              <a:t>La </a:t>
            </a:r>
            <a:r>
              <a:rPr lang="fr-FR" sz="2800" b="1" dirty="0" smtClean="0">
                <a:latin typeface="Calibri" pitchFamily="34" charset="0"/>
                <a:cs typeface="Calibri" pitchFamily="34" charset="0"/>
              </a:rPr>
              <a:t>sélection parmi les rushes </a:t>
            </a:r>
            <a:r>
              <a:rPr lang="fr-FR" sz="2800" dirty="0" smtClean="0">
                <a:latin typeface="Calibri" pitchFamily="34" charset="0"/>
                <a:cs typeface="Calibri" pitchFamily="34" charset="0"/>
              </a:rPr>
              <a:t>(c’est-à-dire l’ensemble des prises de vues effectuées au tournage) des plans que l’on va utiliser.</a:t>
            </a:r>
          </a:p>
          <a:p>
            <a:pPr algn="just"/>
            <a:r>
              <a:rPr lang="fr-FR" sz="2800" dirty="0" smtClean="0">
                <a:latin typeface="Calibri" pitchFamily="34" charset="0"/>
                <a:cs typeface="Calibri" pitchFamily="34" charset="0"/>
              </a:rPr>
              <a:t>L’</a:t>
            </a:r>
            <a:r>
              <a:rPr lang="fr-FR" sz="2800" b="1" dirty="0" smtClean="0">
                <a:latin typeface="Calibri" pitchFamily="34" charset="0"/>
                <a:cs typeface="Calibri" pitchFamily="34" charset="0"/>
              </a:rPr>
              <a:t>assemblage</a:t>
            </a:r>
            <a:r>
              <a:rPr lang="fr-FR" sz="2800" dirty="0" smtClean="0">
                <a:latin typeface="Calibri" pitchFamily="34" charset="0"/>
                <a:cs typeface="Calibri" pitchFamily="34" charset="0"/>
              </a:rPr>
              <a:t> des plans dans un certain ordre.</a:t>
            </a:r>
          </a:p>
          <a:p>
            <a:pPr algn="just"/>
            <a:r>
              <a:rPr lang="fr-FR" sz="2800" dirty="0" smtClean="0">
                <a:latin typeface="Calibri" pitchFamily="34" charset="0"/>
                <a:cs typeface="Calibri" pitchFamily="34" charset="0"/>
              </a:rPr>
              <a:t>La détermination de la longueur exacte de chaque plan et des « raccords » entre ces plans, c’est-à-dire des modalités précises de leur enchaînement. La fonction première du montage est donc une </a:t>
            </a:r>
            <a:r>
              <a:rPr lang="fr-FR" sz="2800" b="1" dirty="0" smtClean="0">
                <a:latin typeface="Calibri" pitchFamily="34" charset="0"/>
                <a:cs typeface="Calibri" pitchFamily="34" charset="0"/>
              </a:rPr>
              <a:t>fonction d’articulation</a:t>
            </a:r>
            <a:r>
              <a:rPr lang="fr-FR" sz="2800" dirty="0" smtClean="0">
                <a:latin typeface="Calibri" pitchFamily="34" charset="0"/>
                <a:cs typeface="Calibri" pitchFamily="34" charset="0"/>
              </a:rPr>
              <a:t>.</a:t>
            </a:r>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MONTAGE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8424936" cy="5133184"/>
          </a:xfrm>
        </p:spPr>
        <p:txBody>
          <a:bodyPr/>
          <a:lstStyle/>
          <a:p>
            <a:r>
              <a:rPr lang="fr-FR" b="1" dirty="0" smtClean="0">
                <a:latin typeface="Calibri" pitchFamily="34" charset="0"/>
                <a:cs typeface="Calibri" pitchFamily="34" charset="0"/>
              </a:rPr>
              <a:t>Le montage </a:t>
            </a:r>
            <a:r>
              <a:rPr lang="fr-FR" b="1" dirty="0" err="1" smtClean="0">
                <a:latin typeface="Calibri" pitchFamily="34" charset="0"/>
                <a:cs typeface="Calibri" pitchFamily="34" charset="0"/>
              </a:rPr>
              <a:t>cut</a:t>
            </a:r>
            <a:r>
              <a:rPr lang="fr-FR" dirty="0" smtClean="0">
                <a:latin typeface="Calibri" pitchFamily="34" charset="0"/>
                <a:cs typeface="Calibri" pitchFamily="34" charset="0"/>
              </a:rPr>
              <a:t> : ce type de montage consiste à mettre bout à bout deux plans. </a:t>
            </a:r>
          </a:p>
          <a:p>
            <a:pPr>
              <a:buNone/>
            </a:pPr>
            <a:endParaRPr lang="fr-FR" b="1" dirty="0" smtClean="0">
              <a:latin typeface="Calibri" pitchFamily="34" charset="0"/>
              <a:cs typeface="Calibri" pitchFamily="34" charset="0"/>
            </a:endParaRPr>
          </a:p>
          <a:p>
            <a:pPr>
              <a:buNone/>
            </a:pPr>
            <a:endParaRPr lang="fr-FR" b="1" dirty="0" smtClean="0">
              <a:latin typeface="Calibri" pitchFamily="34" charset="0"/>
              <a:cs typeface="Calibri" pitchFamily="34" charset="0"/>
            </a:endParaRPr>
          </a:p>
          <a:p>
            <a:pPr>
              <a:buNone/>
            </a:pP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 montage avec ponctuation</a:t>
            </a:r>
            <a:r>
              <a:rPr lang="fr-FR" dirty="0" smtClean="0">
                <a:latin typeface="Calibri" pitchFamily="34" charset="0"/>
                <a:cs typeface="Calibri" pitchFamily="34" charset="0"/>
              </a:rPr>
              <a:t> : ce type de montage comprend différents procédés :</a:t>
            </a:r>
          </a:p>
          <a:p>
            <a:r>
              <a:rPr lang="fr-FR" dirty="0" smtClean="0">
                <a:latin typeface="Calibri" pitchFamily="34" charset="0"/>
                <a:cs typeface="Calibri" pitchFamily="34" charset="0"/>
              </a:rPr>
              <a:t>Le </a:t>
            </a:r>
            <a:r>
              <a:rPr lang="fr-FR" b="1" dirty="0" smtClean="0">
                <a:latin typeface="Calibri" pitchFamily="34" charset="0"/>
                <a:cs typeface="Calibri" pitchFamily="34" charset="0"/>
              </a:rPr>
              <a:t>fondu enchaîné</a:t>
            </a:r>
            <a:r>
              <a:rPr lang="fr-FR" dirty="0" smtClean="0">
                <a:latin typeface="Calibri" pitchFamily="34" charset="0"/>
                <a:cs typeface="Calibri" pitchFamily="34" charset="0"/>
              </a:rPr>
              <a:t> qui consiste à faire disparaître progressivement une image au profit d'une autre. C’est un système de surimpression.</a:t>
            </a:r>
            <a:endParaRPr lang="fr-FR" b="1" dirty="0" smtClean="0">
              <a:latin typeface="Calibri" pitchFamily="34" charset="0"/>
              <a:cs typeface="Calibri" pitchFamily="34" charset="0"/>
            </a:endParaRPr>
          </a:p>
          <a:p>
            <a:endParaRPr lang="fr-FR" b="1" dirty="0" smtClean="0"/>
          </a:p>
          <a:p>
            <a:pPr>
              <a:buNone/>
            </a:pPr>
            <a:endParaRPr lang="fr-FR" dirty="0" smtClean="0"/>
          </a:p>
          <a:p>
            <a:endParaRPr lang="fr-FR" dirty="0"/>
          </a:p>
        </p:txBody>
      </p:sp>
      <p:pic>
        <p:nvPicPr>
          <p:cNvPr id="3074" name="Picture 2" descr="http://analysefilmique.free.fr/faq/cut.jpg"/>
          <p:cNvPicPr>
            <a:picLocks noChangeAspect="1" noChangeArrowheads="1"/>
          </p:cNvPicPr>
          <p:nvPr/>
        </p:nvPicPr>
        <p:blipFill>
          <a:blip r:embed="rId2" r:link="rId3" cstate="print"/>
          <a:srcRect/>
          <a:stretch>
            <a:fillRect/>
          </a:stretch>
        </p:blipFill>
        <p:spPr bwMode="auto">
          <a:xfrm>
            <a:off x="3347864" y="2204864"/>
            <a:ext cx="2551221" cy="892299"/>
          </a:xfrm>
          <a:prstGeom prst="rect">
            <a:avLst/>
          </a:prstGeom>
          <a:noFill/>
          <a:ln w="9525">
            <a:noFill/>
            <a:miter lim="800000"/>
            <a:headEnd/>
            <a:tailEnd/>
          </a:ln>
        </p:spPr>
      </p:pic>
      <p:pic>
        <p:nvPicPr>
          <p:cNvPr id="3075" name="Picture 3" descr="enchaine"/>
          <p:cNvPicPr>
            <a:picLocks noChangeAspect="1" noChangeArrowheads="1"/>
          </p:cNvPicPr>
          <p:nvPr/>
        </p:nvPicPr>
        <p:blipFill>
          <a:blip r:embed="rId4" cstate="print"/>
          <a:srcRect/>
          <a:stretch>
            <a:fillRect/>
          </a:stretch>
        </p:blipFill>
        <p:spPr bwMode="auto">
          <a:xfrm>
            <a:off x="1907704" y="5373216"/>
            <a:ext cx="5322844" cy="90601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10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p:cTn id="29" dur="500" fill="hold"/>
                                        <p:tgtEl>
                                          <p:spTgt spid="3075"/>
                                        </p:tgtEl>
                                        <p:attrNameLst>
                                          <p:attrName>ppt_w</p:attrName>
                                        </p:attrNameLst>
                                      </p:cBhvr>
                                      <p:tavLst>
                                        <p:tav tm="0">
                                          <p:val>
                                            <p:fltVal val="0"/>
                                          </p:val>
                                        </p:tav>
                                        <p:tav tm="100000">
                                          <p:val>
                                            <p:strVal val="#ppt_w"/>
                                          </p:val>
                                        </p:tav>
                                      </p:tavLst>
                                    </p:anim>
                                    <p:anim calcmode="lin" valueType="num">
                                      <p:cBhvr>
                                        <p:cTn id="30" dur="500" fill="hold"/>
                                        <p:tgtEl>
                                          <p:spTgt spid="3075"/>
                                        </p:tgtEl>
                                        <p:attrNameLst>
                                          <p:attrName>ppt_h</p:attrName>
                                        </p:attrNameLst>
                                      </p:cBhvr>
                                      <p:tavLst>
                                        <p:tav tm="0">
                                          <p:val>
                                            <p:fltVal val="0"/>
                                          </p:val>
                                        </p:tav>
                                        <p:tav tm="100000">
                                          <p:val>
                                            <p:strVal val="#ppt_h"/>
                                          </p:val>
                                        </p:tav>
                                      </p:tavLst>
                                    </p:anim>
                                    <p:animEffect transition="in" filter="fade">
                                      <p:cBhvr>
                                        <p:cTn id="3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MONTAGE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8424936" cy="5133184"/>
          </a:xfrm>
        </p:spPr>
        <p:txBody>
          <a:bodyPr/>
          <a:lstStyle/>
          <a:p>
            <a:pPr algn="just"/>
            <a:r>
              <a:rPr lang="fr-FR" b="1" dirty="0" smtClean="0">
                <a:latin typeface="Calibri" pitchFamily="34" charset="0"/>
                <a:cs typeface="Calibri" pitchFamily="34" charset="0"/>
              </a:rPr>
              <a:t>L’ouverture au noir </a:t>
            </a:r>
            <a:r>
              <a:rPr lang="fr-FR" dirty="0" smtClean="0">
                <a:latin typeface="Calibri" pitchFamily="34" charset="0"/>
                <a:cs typeface="Calibri" pitchFamily="34" charset="0"/>
              </a:rPr>
              <a:t>qui consiste à remplacer progressivement l’écran noir par une image. L’inverse se nomme la fermeture au noir ou </a:t>
            </a:r>
            <a:r>
              <a:rPr lang="fr-FR" b="1" dirty="0" smtClean="0">
                <a:latin typeface="Calibri" pitchFamily="34" charset="0"/>
                <a:cs typeface="Calibri" pitchFamily="34" charset="0"/>
              </a:rPr>
              <a:t>fondu au noir</a:t>
            </a:r>
            <a:r>
              <a:rPr lang="fr-FR" dirty="0" smtClean="0">
                <a:latin typeface="Calibri" pitchFamily="34" charset="0"/>
                <a:cs typeface="Calibri" pitchFamily="34" charset="0"/>
              </a:rPr>
              <a:t>. </a:t>
            </a:r>
          </a:p>
          <a:p>
            <a:pPr algn="just"/>
            <a:r>
              <a:rPr lang="fr-FR" b="1" dirty="0" smtClean="0">
                <a:latin typeface="Calibri" pitchFamily="34" charset="0"/>
                <a:cs typeface="Calibri" pitchFamily="34" charset="0"/>
              </a:rPr>
              <a:t>Le montage alterné</a:t>
            </a:r>
            <a:r>
              <a:rPr lang="fr-FR" dirty="0" smtClean="0">
                <a:latin typeface="Calibri" pitchFamily="34" charset="0"/>
                <a:cs typeface="Calibri" pitchFamily="34" charset="0"/>
              </a:rPr>
              <a:t> : le montage alterné juxtapose des actions qui se passent en même temps, n'ayant pas forcément lieu au même endroit, et qui ont souvent un rapport de causalité. Ce type de montage est souvent utilisé lors de courses poursuites pour montrer poursuivant et poursuivi, il permet de créer du suspense. </a:t>
            </a:r>
          </a:p>
          <a:p>
            <a:r>
              <a:rPr lang="fr-FR" dirty="0" smtClean="0">
                <a:latin typeface="Calibri" pitchFamily="34" charset="0"/>
                <a:cs typeface="Calibri" pitchFamily="34" charset="0"/>
              </a:rPr>
              <a:t>Montage et ordre du récit avec exemple de montage alterné à la fin (</a:t>
            </a:r>
            <a:r>
              <a:rPr lang="fr-FR" i="1" dirty="0" smtClean="0">
                <a:latin typeface="Calibri" pitchFamily="34" charset="0"/>
                <a:cs typeface="Calibri" pitchFamily="34" charset="0"/>
              </a:rPr>
              <a:t>Blow Out</a:t>
            </a:r>
            <a:r>
              <a:rPr lang="fr-FR" dirty="0" smtClean="0">
                <a:latin typeface="Calibri" pitchFamily="34" charset="0"/>
                <a:cs typeface="Calibri" pitchFamily="34" charset="0"/>
              </a:rPr>
              <a:t>, De Palma, 1981) : </a:t>
            </a:r>
            <a:r>
              <a:rPr lang="fr-FR" dirty="0" smtClean="0">
                <a:latin typeface="Calibri" pitchFamily="34" charset="0"/>
                <a:cs typeface="Calibri" pitchFamily="34" charset="0"/>
                <a:hlinkClick r:id="rId2"/>
              </a:rPr>
              <a:t>http://upopi.ciclic.fr/vocabulaire/definition/sceance-8#definition-8-1</a:t>
            </a: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EXCERCICES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85000" lnSpcReduction="10000"/>
          </a:bodyPr>
          <a:lstStyle/>
          <a:p>
            <a:pPr algn="just"/>
            <a:r>
              <a:rPr lang="fr-FR" dirty="0" smtClean="0">
                <a:latin typeface="Calibri" pitchFamily="34" charset="0"/>
                <a:cs typeface="Calibri" pitchFamily="34" charset="0"/>
              </a:rPr>
              <a:t>Indiquez </a:t>
            </a:r>
            <a:r>
              <a:rPr lang="fr-FR" b="1" dirty="0" smtClean="0">
                <a:latin typeface="Calibri" pitchFamily="34" charset="0"/>
                <a:cs typeface="Calibri" pitchFamily="34" charset="0"/>
              </a:rPr>
              <a:t>l’échelle des plans </a:t>
            </a:r>
            <a:r>
              <a:rPr lang="fr-FR" dirty="0" smtClean="0">
                <a:latin typeface="Calibri" pitchFamily="34" charset="0"/>
                <a:cs typeface="Calibri" pitchFamily="34" charset="0"/>
              </a:rPr>
              <a:t>dans les photogrammes suivants issus du film </a:t>
            </a:r>
            <a:r>
              <a:rPr lang="fr-FR" i="1" dirty="0" smtClean="0">
                <a:latin typeface="Calibri" pitchFamily="34" charset="0"/>
                <a:cs typeface="Calibri" pitchFamily="34" charset="0"/>
              </a:rPr>
              <a:t>L’homme de Rio</a:t>
            </a:r>
            <a:r>
              <a:rPr lang="fr-FR" dirty="0" smtClean="0">
                <a:latin typeface="Calibri" pitchFamily="34" charset="0"/>
                <a:cs typeface="Calibri" pitchFamily="34" charset="0"/>
              </a:rPr>
              <a:t>.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Il s’agit d’un </a:t>
            </a:r>
            <a:r>
              <a:rPr lang="fr-FR" b="1" dirty="0" smtClean="0">
                <a:latin typeface="Calibri" pitchFamily="34" charset="0"/>
                <a:cs typeface="Calibri" pitchFamily="34" charset="0"/>
              </a:rPr>
              <a:t>plan général ou de grand ensemble </a:t>
            </a:r>
            <a:r>
              <a:rPr lang="fr-FR" dirty="0" smtClean="0">
                <a:latin typeface="Calibri" pitchFamily="34" charset="0"/>
                <a:cs typeface="Calibri" pitchFamily="34" charset="0"/>
              </a:rPr>
              <a:t>: il montre la totalité du décor et permet au spectateur de visualiser les lieux de l’action, de créer un contexte. Les personnages peuvent ponctuellement y être intégrés mais ils seront très petits, comme noyés.</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2051720" y="1988840"/>
            <a:ext cx="5040561" cy="302433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1" end="11"/>
                                            </p:txEl>
                                          </p:spTgt>
                                        </p:tgtEl>
                                        <p:attrNameLst>
                                          <p:attrName>style.visibility</p:attrName>
                                        </p:attrNameLst>
                                      </p:cBhvr>
                                      <p:to>
                                        <p:strVal val="visible"/>
                                      </p:to>
                                    </p:set>
                                    <p:animEffect transition="in" filter="fade">
                                      <p:cBhvr>
                                        <p:cTn id="12" dur="10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92500" lnSpcReduction="20000"/>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Il s’agit d’un </a:t>
            </a:r>
            <a:r>
              <a:rPr lang="fr-FR" b="1" dirty="0" smtClean="0">
                <a:latin typeface="Calibri" pitchFamily="34" charset="0"/>
                <a:cs typeface="Calibri" pitchFamily="34" charset="0"/>
              </a:rPr>
              <a:t>plan d’ensemble </a:t>
            </a:r>
            <a:r>
              <a:rPr lang="fr-FR" dirty="0" smtClean="0">
                <a:latin typeface="Calibri" pitchFamily="34" charset="0"/>
                <a:cs typeface="Calibri" pitchFamily="34" charset="0"/>
              </a:rPr>
              <a:t>: le décor occupe encore une place importante mais le cadre est plus rapproché vers le personnage, il est suffisamment visible pour que l’on comprenne son action. Le contexte est cette fois-ci décrit à échelle humaine.</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1187624" y="1268760"/>
            <a:ext cx="6480720" cy="3888433"/>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animEffect transition="in" filter="fade">
                                      <p:cBhvr>
                                        <p:cTn id="7" dur="10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8064896" cy="5328592"/>
          </a:xfrm>
        </p:spPr>
        <p:txBody>
          <a:bodyPr>
            <a:normAutofit fontScale="92500"/>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Plan d’ensemble </a:t>
            </a:r>
            <a:r>
              <a:rPr lang="fr-FR" dirty="0" smtClean="0">
                <a:latin typeface="Calibri" pitchFamily="34" charset="0"/>
                <a:cs typeface="Calibri" pitchFamily="34" charset="0"/>
              </a:rPr>
              <a:t>: le cadre est plus rapproché vers le personnage mais le décor occupe une place importante, avec une grande profondeur de champ qui renforce l’impression de vertige. </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1043608" y="1196752"/>
            <a:ext cx="6768752" cy="407530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Effect transition="in" filter="fade">
                                      <p:cBhvr>
                                        <p:cTn id="7"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92500" lnSpcReduction="20000"/>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Plan moyen </a:t>
            </a:r>
            <a:r>
              <a:rPr lang="fr-FR" dirty="0" smtClean="0">
                <a:latin typeface="Calibri" pitchFamily="34" charset="0"/>
                <a:cs typeface="Calibri" pitchFamily="34" charset="0"/>
              </a:rPr>
              <a:t>: on découvre deux personnages de la tête aux pieds ainsi que divers éléments du décor. Avec ce type de plan, le spectateur va se focaliser sur les personnages et leurs actions. Le décor ne donne plus que des informations secondaires. </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1187624" y="1340768"/>
            <a:ext cx="6360707" cy="381642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animEffect transition="in" filter="fade">
                                      <p:cBhvr>
                                        <p:cTn id="7" dur="10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251520" y="1196752"/>
            <a:ext cx="7848872" cy="5328592"/>
          </a:xfrm>
        </p:spPr>
        <p:txBody>
          <a:bodyPr>
            <a:normAutofit/>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Plan américain : </a:t>
            </a:r>
            <a:r>
              <a:rPr lang="fr-FR" dirty="0" smtClean="0">
                <a:latin typeface="Calibri" pitchFamily="34" charset="0"/>
                <a:cs typeface="Calibri" pitchFamily="34" charset="0"/>
              </a:rPr>
              <a:t>le cadrage à mi-cuisses permet de filmer le dialogue tout en laissant entrevoir le décor. </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4" name="Picture 6"/>
          <p:cNvPicPr>
            <a:picLocks noChangeAspect="1" noChangeArrowheads="1"/>
          </p:cNvPicPr>
          <p:nvPr/>
        </p:nvPicPr>
        <p:blipFill>
          <a:blip r:embed="rId2" cstate="print"/>
          <a:srcRect/>
          <a:stretch>
            <a:fillRect/>
          </a:stretch>
        </p:blipFill>
        <p:spPr bwMode="auto">
          <a:xfrm>
            <a:off x="899592" y="1340768"/>
            <a:ext cx="7072214" cy="396044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Effect transition="in" filter="fade">
                                      <p:cBhvr>
                                        <p:cTn id="7"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323528" y="1196752"/>
            <a:ext cx="7848872" cy="5328592"/>
          </a:xfrm>
        </p:spPr>
        <p:txBody>
          <a:bodyPr>
            <a:normAutofit/>
          </a:bodyPr>
          <a:lstStyle/>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Plan taille</a:t>
            </a:r>
            <a:r>
              <a:rPr lang="fr-FR" dirty="0" smtClean="0">
                <a:latin typeface="Calibri" pitchFamily="34" charset="0"/>
                <a:cs typeface="Calibri" pitchFamily="34" charset="0"/>
              </a:rPr>
              <a:t> : il permet de </a:t>
            </a:r>
          </a:p>
          <a:p>
            <a:pPr algn="just">
              <a:buNone/>
            </a:pPr>
            <a:r>
              <a:rPr lang="fr-FR" dirty="0" smtClean="0">
                <a:latin typeface="Calibri" pitchFamily="34" charset="0"/>
                <a:cs typeface="Calibri" pitchFamily="34" charset="0"/>
              </a:rPr>
              <a:t>filmer les personnages qui </a:t>
            </a:r>
          </a:p>
          <a:p>
            <a:pPr algn="just">
              <a:buNone/>
            </a:pPr>
            <a:r>
              <a:rPr lang="fr-FR" dirty="0" smtClean="0">
                <a:latin typeface="Calibri" pitchFamily="34" charset="0"/>
                <a:cs typeface="Calibri" pitchFamily="34" charset="0"/>
              </a:rPr>
              <a:t>parlent sans le décor autour. </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4" name="Picture 7"/>
          <p:cNvPicPr>
            <a:picLocks noChangeAspect="1" noChangeArrowheads="1"/>
          </p:cNvPicPr>
          <p:nvPr/>
        </p:nvPicPr>
        <p:blipFill>
          <a:blip r:embed="rId2" cstate="print"/>
          <a:srcRect/>
          <a:stretch>
            <a:fillRect/>
          </a:stretch>
        </p:blipFill>
        <p:spPr bwMode="auto">
          <a:xfrm>
            <a:off x="4283968" y="1196752"/>
            <a:ext cx="3501096" cy="532859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fade">
                                      <p:cBhvr>
                                        <p:cTn id="10" dur="1000"/>
                                        <p:tgtEl>
                                          <p:spTgt spid="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lnSpcReduction="10000"/>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Gros plan </a:t>
            </a:r>
            <a:r>
              <a:rPr lang="fr-FR" dirty="0" smtClean="0">
                <a:latin typeface="Calibri" pitchFamily="34" charset="0"/>
                <a:cs typeface="Calibri" pitchFamily="34" charset="0"/>
              </a:rPr>
              <a:t>sur le visage des personnages : Il cadre de près les visages et permet de dévoiler les sentiments du personnage au spectateur.</a:t>
            </a:r>
          </a:p>
          <a:p>
            <a:pPr algn="just">
              <a:buNone/>
            </a:pPr>
            <a:endParaRPr lang="fr-FR" dirty="0" smtClean="0">
              <a:latin typeface="Calibri" pitchFamily="34" charset="0"/>
              <a:cs typeface="Calibri" pitchFamily="34" charset="0"/>
            </a:endParaRPr>
          </a:p>
        </p:txBody>
      </p:sp>
      <p:pic>
        <p:nvPicPr>
          <p:cNvPr id="4" name="Picture 8"/>
          <p:cNvPicPr>
            <a:picLocks noChangeAspect="1" noChangeArrowheads="1"/>
          </p:cNvPicPr>
          <p:nvPr/>
        </p:nvPicPr>
        <p:blipFill>
          <a:blip r:embed="rId2" cstate="print"/>
          <a:srcRect/>
          <a:stretch>
            <a:fillRect/>
          </a:stretch>
        </p:blipFill>
        <p:spPr bwMode="auto">
          <a:xfrm>
            <a:off x="755576" y="1412776"/>
            <a:ext cx="7560840" cy="3461589"/>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Effect transition="in" filter="fade">
                                      <p:cBhvr>
                                        <p:cTn id="7"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algn="ctr"/>
            <a:r>
              <a:rPr lang="fr-FR" sz="4000" b="1" dirty="0" smtClean="0">
                <a:latin typeface="Calibri" pitchFamily="34" charset="0"/>
                <a:cs typeface="Calibri" pitchFamily="34" charset="0"/>
              </a:rPr>
              <a:t>Analyse de l'image </a:t>
            </a:r>
            <a:endParaRPr lang="fr-FR" sz="4000" b="1" dirty="0">
              <a:latin typeface="Calibri" pitchFamily="34" charset="0"/>
              <a:cs typeface="Calibri" pitchFamily="34" charset="0"/>
            </a:endParaRPr>
          </a:p>
        </p:txBody>
      </p:sp>
      <p:sp>
        <p:nvSpPr>
          <p:cNvPr id="3" name="Espace réservé du contenu 2"/>
          <p:cNvSpPr>
            <a:spLocks noGrp="1"/>
          </p:cNvSpPr>
          <p:nvPr>
            <p:ph sz="quarter" idx="1"/>
          </p:nvPr>
        </p:nvSpPr>
        <p:spPr>
          <a:xfrm>
            <a:off x="251520" y="1340768"/>
            <a:ext cx="8280920" cy="5256584"/>
          </a:xfrm>
        </p:spPr>
        <p:txBody>
          <a:bodyPr>
            <a:noAutofit/>
          </a:bodyPr>
          <a:lstStyle/>
          <a:p>
            <a:pPr algn="just"/>
            <a:r>
              <a:rPr lang="fr-FR" b="1" dirty="0" smtClean="0">
                <a:latin typeface="Calibri" pitchFamily="34" charset="0"/>
                <a:cs typeface="Calibri" pitchFamily="34" charset="0"/>
              </a:rPr>
              <a:t>Photogramme</a:t>
            </a:r>
            <a:r>
              <a:rPr lang="fr-FR" dirty="0" smtClean="0">
                <a:latin typeface="Calibri" pitchFamily="34" charset="0"/>
                <a:cs typeface="Calibri" pitchFamily="34" charset="0"/>
              </a:rPr>
              <a:t> : </a:t>
            </a:r>
          </a:p>
          <a:p>
            <a:pPr algn="just">
              <a:buNone/>
            </a:pPr>
            <a:r>
              <a:rPr lang="fr-FR" dirty="0" smtClean="0">
                <a:latin typeface="Calibri" pitchFamily="34" charset="0"/>
                <a:cs typeface="Calibri" pitchFamily="34" charset="0"/>
              </a:rPr>
              <a:t>    Nom des images </a:t>
            </a:r>
          </a:p>
          <a:p>
            <a:pPr algn="just">
              <a:buNone/>
            </a:pPr>
            <a:r>
              <a:rPr lang="fr-FR" dirty="0" smtClean="0">
                <a:latin typeface="Calibri" pitchFamily="34" charset="0"/>
                <a:cs typeface="Calibri" pitchFamily="34" charset="0"/>
              </a:rPr>
              <a:t>    sur une pellicule.</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Champ </a:t>
            </a:r>
            <a:r>
              <a:rPr lang="fr-FR" dirty="0" smtClean="0">
                <a:latin typeface="Calibri" pitchFamily="34" charset="0"/>
                <a:cs typeface="Calibri" pitchFamily="34" charset="0"/>
              </a:rPr>
              <a:t>: Portion de l’image </a:t>
            </a:r>
          </a:p>
          <a:p>
            <a:pPr algn="just">
              <a:buNone/>
            </a:pPr>
            <a:r>
              <a:rPr lang="fr-FR" dirty="0" smtClean="0">
                <a:latin typeface="Calibri" pitchFamily="34" charset="0"/>
                <a:cs typeface="Calibri" pitchFamily="34" charset="0"/>
              </a:rPr>
              <a:t>   (en trois dimensions dans </a:t>
            </a:r>
          </a:p>
          <a:p>
            <a:pPr algn="just">
              <a:buNone/>
            </a:pPr>
            <a:r>
              <a:rPr lang="fr-FR" dirty="0" smtClean="0">
                <a:latin typeface="Calibri" pitchFamily="34" charset="0"/>
                <a:cs typeface="Calibri" pitchFamily="34" charset="0"/>
              </a:rPr>
              <a:t>   le "réel") qui est délimitée par </a:t>
            </a:r>
          </a:p>
          <a:p>
            <a:pPr algn="just">
              <a:buNone/>
            </a:pPr>
            <a:r>
              <a:rPr lang="fr-FR" dirty="0" smtClean="0">
                <a:latin typeface="Calibri" pitchFamily="34" charset="0"/>
                <a:cs typeface="Calibri" pitchFamily="34" charset="0"/>
              </a:rPr>
              <a:t>   le cadre.</a:t>
            </a:r>
          </a:p>
          <a:p>
            <a:pPr algn="just"/>
            <a:endParaRPr lang="fr-FR" sz="2000" b="1" dirty="0" smtClean="0"/>
          </a:p>
          <a:p>
            <a:pPr algn="just"/>
            <a:endParaRPr lang="fr-FR" sz="2000" b="1" dirty="0" smtClean="0"/>
          </a:p>
        </p:txBody>
      </p:sp>
      <p:pic>
        <p:nvPicPr>
          <p:cNvPr id="6" name="Picture 2"/>
          <p:cNvPicPr>
            <a:picLocks noChangeAspect="1" noChangeArrowheads="1"/>
          </p:cNvPicPr>
          <p:nvPr/>
        </p:nvPicPr>
        <p:blipFill>
          <a:blip r:embed="rId2" cstate="print"/>
          <a:srcRect/>
          <a:stretch>
            <a:fillRect/>
          </a:stretch>
        </p:blipFill>
        <p:spPr bwMode="auto">
          <a:xfrm>
            <a:off x="4067944" y="1268760"/>
            <a:ext cx="3672408" cy="2203445"/>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4355976" y="3717032"/>
            <a:ext cx="3715494" cy="293827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CHAMP / CONTRE-CHAMP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a:bodyPr>
          <a:lstStyle/>
          <a:p>
            <a:pPr algn="just"/>
            <a:r>
              <a:rPr lang="fr-FR" dirty="0" smtClean="0">
                <a:latin typeface="Calibri" pitchFamily="34" charset="0"/>
                <a:cs typeface="Calibri" pitchFamily="34" charset="0"/>
              </a:rPr>
              <a:t>Commentez l’utilisation de ce champ / contre-champ</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5" name="Picture 10" descr="C:\Users\Anna\Desktop\Capture2.PNG"/>
          <p:cNvPicPr>
            <a:picLocks noChangeAspect="1" noChangeArrowheads="1"/>
          </p:cNvPicPr>
          <p:nvPr/>
        </p:nvPicPr>
        <p:blipFill>
          <a:blip r:embed="rId2" cstate="print"/>
          <a:srcRect/>
          <a:stretch>
            <a:fillRect/>
          </a:stretch>
        </p:blipFill>
        <p:spPr bwMode="auto">
          <a:xfrm>
            <a:off x="611560" y="1916832"/>
            <a:ext cx="4824536" cy="2882614"/>
          </a:xfrm>
          <a:prstGeom prst="rect">
            <a:avLst/>
          </a:prstGeom>
          <a:noFill/>
        </p:spPr>
      </p:pic>
      <p:pic>
        <p:nvPicPr>
          <p:cNvPr id="6" name="Picture 11"/>
          <p:cNvPicPr>
            <a:picLocks noChangeAspect="1" noChangeArrowheads="1"/>
          </p:cNvPicPr>
          <p:nvPr/>
        </p:nvPicPr>
        <p:blipFill>
          <a:blip r:embed="rId3" cstate="print"/>
          <a:srcRect/>
          <a:stretch>
            <a:fillRect/>
          </a:stretch>
        </p:blipFill>
        <p:spPr bwMode="auto">
          <a:xfrm>
            <a:off x="3275856" y="3429000"/>
            <a:ext cx="5444223" cy="324036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CHAMP / HORS-CHAMP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92500" lnSpcReduction="10000"/>
          </a:bodyPr>
          <a:lstStyle/>
          <a:p>
            <a:pPr algn="just"/>
            <a:r>
              <a:rPr lang="fr-FR" dirty="0" smtClean="0">
                <a:latin typeface="Calibri" pitchFamily="34" charset="0"/>
                <a:cs typeface="Calibri" pitchFamily="34" charset="0"/>
              </a:rPr>
              <a:t>Commentez  le cadrage et l’utilisation du hors-champ.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Le cadrage place le personnage en position d’infériorité, le revolver est bien visible dans le champ tandis que le visage du malfaiteur reste hors-champ. </a:t>
            </a:r>
          </a:p>
          <a:p>
            <a:pPr algn="just"/>
            <a:endParaRPr lang="fr-FR" dirty="0" smtClean="0">
              <a:latin typeface="Calibri" pitchFamily="34" charset="0"/>
              <a:cs typeface="Calibri" pitchFamily="34" charset="0"/>
            </a:endParaRPr>
          </a:p>
        </p:txBody>
      </p:sp>
      <p:pic>
        <p:nvPicPr>
          <p:cNvPr id="6" name="Picture 9"/>
          <p:cNvPicPr>
            <a:picLocks noChangeAspect="1" noChangeArrowheads="1"/>
          </p:cNvPicPr>
          <p:nvPr/>
        </p:nvPicPr>
        <p:blipFill>
          <a:blip r:embed="rId2" cstate="print"/>
          <a:srcRect/>
          <a:stretch>
            <a:fillRect/>
          </a:stretch>
        </p:blipFill>
        <p:spPr bwMode="auto">
          <a:xfrm>
            <a:off x="1331640" y="1700808"/>
            <a:ext cx="6120680" cy="367240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animEffect transition="in" filter="fade">
                                      <p:cBhvr>
                                        <p:cTn id="7" dur="10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HORS-CHAMP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92500" lnSpcReduction="20000"/>
          </a:bodyPr>
          <a:lstStyle/>
          <a:p>
            <a:pPr algn="just"/>
            <a:r>
              <a:rPr lang="fr-FR" dirty="0" smtClean="0">
                <a:latin typeface="Calibri" pitchFamily="34" charset="0"/>
                <a:cs typeface="Calibri" pitchFamily="34" charset="0"/>
              </a:rPr>
              <a:t>Commentez  le cadrage et l’utilisation du hors-champ.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Le cadrage se focalise sur les regards des personnages masculins « ensorcelés » par le chant de Lola, qui apparaît progressivement dans le champ. L’accent est d’abord mis sur sa voix, sa féminité (talons, élégante robe rose). </a:t>
            </a:r>
          </a:p>
          <a:p>
            <a:pPr algn="just"/>
            <a:endParaRPr lang="fr-FR" dirty="0" smtClean="0">
              <a:latin typeface="Calibri" pitchFamily="34" charset="0"/>
              <a:cs typeface="Calibri" pitchFamily="34" charset="0"/>
            </a:endParaRPr>
          </a:p>
        </p:txBody>
      </p:sp>
      <p:pic>
        <p:nvPicPr>
          <p:cNvPr id="5" name="Picture 12"/>
          <p:cNvPicPr>
            <a:picLocks noChangeAspect="1" noChangeArrowheads="1"/>
          </p:cNvPicPr>
          <p:nvPr/>
        </p:nvPicPr>
        <p:blipFill>
          <a:blip r:embed="rId2" cstate="print"/>
          <a:srcRect/>
          <a:stretch>
            <a:fillRect/>
          </a:stretch>
        </p:blipFill>
        <p:spPr bwMode="auto">
          <a:xfrm>
            <a:off x="1403648" y="1628800"/>
            <a:ext cx="6120680" cy="36477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animEffect transition="in" filter="fade">
                                      <p:cBhvr>
                                        <p:cTn id="7" dur="10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ANGLE DE PRISE DE VUE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92500" lnSpcReduction="20000"/>
          </a:bodyPr>
          <a:lstStyle/>
          <a:p>
            <a:pPr algn="just"/>
            <a:r>
              <a:rPr lang="fr-FR" dirty="0" smtClean="0">
                <a:latin typeface="Calibri" pitchFamily="34" charset="0"/>
                <a:cs typeface="Calibri" pitchFamily="34" charset="0"/>
              </a:rPr>
              <a:t>Commentez l’angle de prise de vue.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La patronne Lola est filmée en </a:t>
            </a:r>
            <a:r>
              <a:rPr lang="fr-FR" b="1" dirty="0" smtClean="0">
                <a:latin typeface="Calibri" pitchFamily="34" charset="0"/>
                <a:cs typeface="Calibri" pitchFamily="34" charset="0"/>
              </a:rPr>
              <a:t>contre-plongée</a:t>
            </a:r>
            <a:r>
              <a:rPr lang="fr-FR" dirty="0" smtClean="0">
                <a:latin typeface="Calibri" pitchFamily="34" charset="0"/>
                <a:cs typeface="Calibri" pitchFamily="34" charset="0"/>
              </a:rPr>
              <a:t>, la caméra se situe en-dessous. Cet angle donne une impression de grandeur et de puissance au personnage qui est ainsi montré en position de supériorité « elle dirige tout le patelin ». </a:t>
            </a:r>
          </a:p>
          <a:p>
            <a:pPr algn="just"/>
            <a:endParaRPr lang="fr-FR" dirty="0" smtClean="0">
              <a:latin typeface="Calibri" pitchFamily="34" charset="0"/>
              <a:cs typeface="Calibri" pitchFamily="34" charset="0"/>
            </a:endParaRPr>
          </a:p>
        </p:txBody>
      </p:sp>
      <p:pic>
        <p:nvPicPr>
          <p:cNvPr id="6" name="Picture 13" descr="C:\Users\Anna\Desktop\Capture5.PNG"/>
          <p:cNvPicPr>
            <a:picLocks noChangeAspect="1" noChangeArrowheads="1"/>
          </p:cNvPicPr>
          <p:nvPr/>
        </p:nvPicPr>
        <p:blipFill>
          <a:blip r:embed="rId2" cstate="print"/>
          <a:srcRect/>
          <a:stretch>
            <a:fillRect/>
          </a:stretch>
        </p:blipFill>
        <p:spPr bwMode="auto">
          <a:xfrm>
            <a:off x="467544" y="1700808"/>
            <a:ext cx="4256733" cy="2501085"/>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4355976" y="2276872"/>
            <a:ext cx="4248522" cy="27839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animEffect transition="in" filter="fade">
                                      <p:cBhvr>
                                        <p:cTn id="7" dur="10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ANGLE DE PRISE DE VUE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472608"/>
          </a:xfrm>
        </p:spPr>
        <p:txBody>
          <a:bodyPr>
            <a:normAutofit fontScale="92500" lnSpcReduction="20000"/>
          </a:bodyPr>
          <a:lstStyle/>
          <a:p>
            <a:pPr algn="just"/>
            <a:r>
              <a:rPr lang="fr-FR" dirty="0" smtClean="0">
                <a:latin typeface="Calibri" pitchFamily="34" charset="0"/>
                <a:cs typeface="Calibri" pitchFamily="34" charset="0"/>
              </a:rPr>
              <a:t>Commentez l’angle de prise de vue.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Le personnage d’Adrien est filmé en </a:t>
            </a:r>
            <a:r>
              <a:rPr lang="fr-FR" b="1" dirty="0" smtClean="0">
                <a:latin typeface="Calibri" pitchFamily="34" charset="0"/>
                <a:cs typeface="Calibri" pitchFamily="34" charset="0"/>
              </a:rPr>
              <a:t>forte plongée </a:t>
            </a:r>
            <a:r>
              <a:rPr lang="fr-FR" dirty="0" smtClean="0">
                <a:latin typeface="Calibri" pitchFamily="34" charset="0"/>
                <a:cs typeface="Calibri" pitchFamily="34" charset="0"/>
              </a:rPr>
              <a:t>en arrivant à Rio : la caméra se situe au-dessus du sujet filmé qui est ainsi montré en position d’infériorité car </a:t>
            </a:r>
            <a:r>
              <a:rPr lang="fr-FR" smtClean="0">
                <a:latin typeface="Calibri" pitchFamily="34" charset="0"/>
                <a:cs typeface="Calibri" pitchFamily="34" charset="0"/>
              </a:rPr>
              <a:t>perdu </a:t>
            </a:r>
            <a:r>
              <a:rPr lang="fr-FR" smtClean="0">
                <a:latin typeface="Calibri" pitchFamily="34" charset="0"/>
                <a:cs typeface="Calibri" pitchFamily="34" charset="0"/>
              </a:rPr>
              <a:t>dans </a:t>
            </a:r>
            <a:r>
              <a:rPr lang="fr-FR" dirty="0" smtClean="0">
                <a:latin typeface="Calibri" pitchFamily="34" charset="0"/>
                <a:cs typeface="Calibri" pitchFamily="34" charset="0"/>
              </a:rPr>
              <a:t>la grande ville. </a:t>
            </a:r>
          </a:p>
          <a:p>
            <a:pPr algn="just"/>
            <a:endParaRPr lang="fr-FR" dirty="0" smtClean="0">
              <a:latin typeface="Calibri" pitchFamily="34" charset="0"/>
              <a:cs typeface="Calibri" pitchFamily="34" charset="0"/>
            </a:endParaRPr>
          </a:p>
        </p:txBody>
      </p:sp>
      <p:pic>
        <p:nvPicPr>
          <p:cNvPr id="8" name="Picture 14"/>
          <p:cNvPicPr>
            <a:picLocks noChangeAspect="1" noChangeArrowheads="1"/>
          </p:cNvPicPr>
          <p:nvPr/>
        </p:nvPicPr>
        <p:blipFill>
          <a:blip r:embed="rId2" cstate="print"/>
          <a:srcRect/>
          <a:stretch>
            <a:fillRect/>
          </a:stretch>
        </p:blipFill>
        <p:spPr bwMode="auto">
          <a:xfrm>
            <a:off x="1331640" y="1700808"/>
            <a:ext cx="6336704" cy="375802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3" end="13"/>
                                            </p:txEl>
                                          </p:spTgt>
                                        </p:tgtEl>
                                        <p:attrNameLst>
                                          <p:attrName>style.visibility</p:attrName>
                                        </p:attrNameLst>
                                      </p:cBhvr>
                                      <p:to>
                                        <p:strVal val="visible"/>
                                      </p:to>
                                    </p:set>
                                    <p:animEffect transition="in" filter="fade">
                                      <p:cBhvr>
                                        <p:cTn id="7" dur="10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LES LUMIERES ET LES COULEURS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661248"/>
          </a:xfrm>
        </p:spPr>
        <p:txBody>
          <a:bodyPr>
            <a:normAutofit/>
          </a:bodyPr>
          <a:lstStyle/>
          <a:p>
            <a:pPr algn="just"/>
            <a:r>
              <a:rPr lang="fr-FR" dirty="0" smtClean="0">
                <a:latin typeface="Calibri" pitchFamily="34" charset="0"/>
                <a:cs typeface="Calibri" pitchFamily="34" charset="0"/>
              </a:rPr>
              <a:t>Commentez l’utilisation des lumières, contrastes et couleurs.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Plan tourné de nuit, couleurs sombres mais le bleu nuit offre un aspect poétique à cette cabane suspendue. Contrastes entre l’intérieur illuminé avec les corps qui se détachent.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1331640" y="1700808"/>
            <a:ext cx="6272903" cy="381642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Effect transition="in" filter="fade">
                                      <p:cBhvr>
                                        <p:cTn id="7"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PROLONGEMENTS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661248"/>
          </a:xfrm>
        </p:spPr>
        <p:txBody>
          <a:bodyPr>
            <a:normAutofit/>
          </a:bodyPr>
          <a:lstStyle/>
          <a:p>
            <a:pPr algn="just"/>
            <a:r>
              <a:rPr lang="fr-FR" dirty="0" smtClean="0">
                <a:latin typeface="Calibri" pitchFamily="34" charset="0"/>
                <a:cs typeface="Calibri" pitchFamily="34" charset="0"/>
              </a:rPr>
              <a:t>D’autres exercices sont disponibles sur le site </a:t>
            </a:r>
            <a:r>
              <a:rPr lang="fr-FR" dirty="0" err="1" smtClean="0">
                <a:latin typeface="Calibri" pitchFamily="34" charset="0"/>
                <a:cs typeface="Calibri" pitchFamily="34" charset="0"/>
              </a:rPr>
              <a:t>Upopi</a:t>
            </a:r>
            <a:r>
              <a:rPr lang="fr-FR" dirty="0" smtClean="0">
                <a:latin typeface="Calibri" pitchFamily="34" charset="0"/>
                <a:cs typeface="Calibri" pitchFamily="34" charset="0"/>
              </a:rPr>
              <a:t> avec des corrections, mais assez difficiles pour des niveaux 6</a:t>
            </a:r>
            <a:r>
              <a:rPr lang="fr-FR" baseline="30000" dirty="0" smtClean="0">
                <a:latin typeface="Calibri" pitchFamily="34" charset="0"/>
                <a:cs typeface="Calibri" pitchFamily="34" charset="0"/>
              </a:rPr>
              <a:t>ème</a:t>
            </a:r>
            <a:r>
              <a:rPr lang="fr-FR" dirty="0" smtClean="0">
                <a:latin typeface="Calibri" pitchFamily="34" charset="0"/>
                <a:cs typeface="Calibri" pitchFamily="34" charset="0"/>
              </a:rPr>
              <a:t>/5</a:t>
            </a:r>
            <a:r>
              <a:rPr lang="fr-FR" baseline="30000" dirty="0" smtClean="0">
                <a:latin typeface="Calibri" pitchFamily="34" charset="0"/>
                <a:cs typeface="Calibri" pitchFamily="34" charset="0"/>
              </a:rPr>
              <a:t>ème</a:t>
            </a:r>
            <a:r>
              <a:rPr lang="fr-FR" dirty="0" smtClean="0">
                <a:latin typeface="Calibri" pitchFamily="34" charset="0"/>
                <a:cs typeface="Calibri" pitchFamily="34" charset="0"/>
              </a:rPr>
              <a:t> : </a:t>
            </a:r>
            <a:r>
              <a:rPr lang="fr-FR" dirty="0" smtClean="0">
                <a:latin typeface="Calibri" pitchFamily="34" charset="0"/>
                <a:cs typeface="Calibri" pitchFamily="34" charset="0"/>
                <a:hlinkClick r:id="rId2"/>
              </a:rPr>
              <a:t>http://upopi.ciclic.fr/vocabulaire/exercice/sceance-4/qcm/2</a:t>
            </a:r>
            <a:r>
              <a:rPr lang="fr-FR" dirty="0" smtClean="0">
                <a:latin typeface="Calibri" pitchFamily="34" charset="0"/>
                <a:cs typeface="Calibri" pitchFamily="34" charset="0"/>
              </a:rPr>
              <a:t>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p:txBody>
      </p:sp>
      <p:pic>
        <p:nvPicPr>
          <p:cNvPr id="5" name="Picture 4"/>
          <p:cNvPicPr>
            <a:picLocks noChangeAspect="1" noChangeArrowheads="1"/>
          </p:cNvPicPr>
          <p:nvPr/>
        </p:nvPicPr>
        <p:blipFill>
          <a:blip r:embed="rId3" cstate="print"/>
          <a:srcRect/>
          <a:stretch>
            <a:fillRect/>
          </a:stretch>
        </p:blipFill>
        <p:spPr bwMode="auto">
          <a:xfrm>
            <a:off x="539552" y="2852936"/>
            <a:ext cx="7467600" cy="3127431"/>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algn="ctr"/>
            <a:r>
              <a:rPr lang="fr-FR" sz="4000" b="1" dirty="0" smtClean="0">
                <a:latin typeface="Calibri" pitchFamily="34" charset="0"/>
                <a:cs typeface="Calibri" pitchFamily="34" charset="0"/>
              </a:rPr>
              <a:t>Hors-champ</a:t>
            </a:r>
            <a:endParaRPr lang="fr-FR" sz="4000" b="1" dirty="0">
              <a:latin typeface="Calibri" pitchFamily="34" charset="0"/>
              <a:cs typeface="Calibri" pitchFamily="34" charset="0"/>
            </a:endParaRPr>
          </a:p>
        </p:txBody>
      </p:sp>
      <p:sp>
        <p:nvSpPr>
          <p:cNvPr id="3" name="Espace réservé du contenu 2"/>
          <p:cNvSpPr>
            <a:spLocks noGrp="1"/>
          </p:cNvSpPr>
          <p:nvPr>
            <p:ph sz="quarter" idx="1"/>
          </p:nvPr>
        </p:nvSpPr>
        <p:spPr>
          <a:xfrm>
            <a:off x="251520" y="1340768"/>
            <a:ext cx="8280920" cy="5256584"/>
          </a:xfrm>
        </p:spPr>
        <p:txBody>
          <a:bodyPr>
            <a:noAutofit/>
          </a:bodyPr>
          <a:lstStyle/>
          <a:p>
            <a:pPr algn="just"/>
            <a:r>
              <a:rPr lang="fr-FR" sz="2000" b="1" dirty="0" smtClean="0">
                <a:latin typeface="Calibri" pitchFamily="34" charset="0"/>
                <a:cs typeface="Calibri" pitchFamily="34" charset="0"/>
              </a:rPr>
              <a:t>Hors-champ </a:t>
            </a:r>
            <a:r>
              <a:rPr lang="fr-FR" sz="2000" dirty="0" smtClean="0">
                <a:latin typeface="Calibri" pitchFamily="34" charset="0"/>
                <a:cs typeface="Calibri" pitchFamily="34" charset="0"/>
              </a:rPr>
              <a:t>: Ensemble des éléments qui ne sont pas inclus dans le champ (= visible) mais qui sont rattachés imaginairement par le spectateur. </a:t>
            </a:r>
          </a:p>
          <a:p>
            <a:pPr marL="0">
              <a:buNone/>
            </a:pPr>
            <a:r>
              <a:rPr lang="fr-FR" sz="2000" dirty="0" smtClean="0"/>
              <a:t>﻿</a:t>
            </a:r>
          </a:p>
          <a:p>
            <a:pPr algn="just"/>
            <a:endParaRPr lang="fr-FR" sz="2000" dirty="0" smtClean="0">
              <a:latin typeface="Calibri" pitchFamily="34" charset="0"/>
              <a:cs typeface="Calibri" pitchFamily="34" charset="0"/>
            </a:endParaRPr>
          </a:p>
          <a:p>
            <a:pPr algn="just"/>
            <a:endParaRPr lang="fr-FR" sz="2000" dirty="0" smtClean="0">
              <a:latin typeface="Calibri" pitchFamily="34" charset="0"/>
              <a:cs typeface="Calibri"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1475656" y="2348880"/>
            <a:ext cx="6100965" cy="352839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HORS-CHAMP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323528" y="1196752"/>
            <a:ext cx="7992888" cy="5277200"/>
          </a:xfrm>
        </p:spPr>
        <p:txBody>
          <a:bodyPr>
            <a:normAutofit lnSpcReduction="10000"/>
          </a:bodyPr>
          <a:lstStyle/>
          <a:p>
            <a:pPr algn="just"/>
            <a:r>
              <a:rPr lang="fr-FR" dirty="0" smtClean="0">
                <a:latin typeface="Calibri" pitchFamily="34" charset="0"/>
                <a:cs typeface="Calibri" pitchFamily="34" charset="0"/>
              </a:rPr>
              <a:t>Le hors-champ permet enfin une </a:t>
            </a:r>
            <a:r>
              <a:rPr lang="fr-FR" b="1" dirty="0" smtClean="0">
                <a:latin typeface="Calibri" pitchFamily="34" charset="0"/>
                <a:cs typeface="Calibri" pitchFamily="34" charset="0"/>
              </a:rPr>
              <a:t>économie de moyen, </a:t>
            </a:r>
            <a:r>
              <a:rPr lang="fr-FR" dirty="0" smtClean="0">
                <a:latin typeface="Calibri" pitchFamily="34" charset="0"/>
                <a:cs typeface="Calibri" pitchFamily="34" charset="0"/>
              </a:rPr>
              <a:t>par exemple pour un cinéma dit « artisanal ». </a:t>
            </a:r>
          </a:p>
          <a:p>
            <a:pPr algn="just"/>
            <a:r>
              <a:rPr lang="fr-FR" dirty="0" smtClean="0">
                <a:latin typeface="Calibri" pitchFamily="34" charset="0"/>
                <a:cs typeface="Calibri" pitchFamily="34" charset="0"/>
              </a:rPr>
              <a:t>Voir l’extrait du </a:t>
            </a:r>
            <a:r>
              <a:rPr lang="fr-FR" i="1" dirty="0" smtClean="0">
                <a:latin typeface="Calibri" pitchFamily="34" charset="0"/>
                <a:cs typeface="Calibri" pitchFamily="34" charset="0"/>
              </a:rPr>
              <a:t>Carrosse d’or </a:t>
            </a:r>
            <a:r>
              <a:rPr lang="fr-FR" dirty="0" smtClean="0">
                <a:latin typeface="Calibri" pitchFamily="34" charset="0"/>
                <a:cs typeface="Calibri" pitchFamily="34" charset="0"/>
              </a:rPr>
              <a:t>de Renoir (1952) à 1’12 : au 18ème siècle, une troupe de la Commedia dell’arte donne des représentations dans une colonie espagnole d’Amérique du Sud. C’est une communauté joyeuse et bruyante, animée par une femme, Camilla, qui joue le personnage de Colombine à la scène. Camilla est une force de la nature et un tempérament généreux. Elle a un soupirant, Felipe, son compagnon de voyage, mais ne tarde pas à conquérir les cœurs du toréador local, Ramon, et du vice-roi lui même, Ferdinand. Le vice-roi, monarque frivole, aimable et fastueux, fait don à Camilla du superbe carrosse d’or qu’il a acheté en Europe et qui fait l’orgueil de la cour. </a:t>
            </a:r>
            <a:endParaRPr lang="fr-FR" dirty="0" smtClean="0"/>
          </a:p>
          <a:p>
            <a:pPr algn="just"/>
            <a:r>
              <a:rPr lang="fr-FR" dirty="0" smtClean="0">
                <a:latin typeface="Calibri" pitchFamily="34" charset="0"/>
                <a:cs typeface="Calibri" pitchFamily="34" charset="0"/>
                <a:hlinkClick r:id="rId2"/>
              </a:rPr>
              <a:t>https://www.dailymotion.com/video/x2ccyiu</a:t>
            </a:r>
            <a:endParaRPr lang="fr-FR" dirty="0" smtClean="0">
              <a:latin typeface="Calibri" pitchFamily="34" charset="0"/>
              <a:cs typeface="Calibri" pitchFamily="34" charset="0"/>
            </a:endParaRPr>
          </a:p>
          <a:p>
            <a:endParaRPr lang="fr-FR"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algn="ctr"/>
            <a:r>
              <a:rPr lang="fr-FR" sz="4000" b="1" dirty="0" smtClean="0">
                <a:latin typeface="Calibri" pitchFamily="34" charset="0"/>
                <a:cs typeface="Calibri" pitchFamily="34" charset="0"/>
              </a:rPr>
              <a:t>HORS-CHAMP</a:t>
            </a:r>
            <a:endParaRPr lang="fr-FR" sz="4000" b="1" dirty="0">
              <a:latin typeface="Calibri" pitchFamily="34" charset="0"/>
              <a:cs typeface="Calibri" pitchFamily="34" charset="0"/>
            </a:endParaRPr>
          </a:p>
        </p:txBody>
      </p:sp>
      <p:sp>
        <p:nvSpPr>
          <p:cNvPr id="3" name="Espace réservé du contenu 2"/>
          <p:cNvSpPr>
            <a:spLocks noGrp="1"/>
          </p:cNvSpPr>
          <p:nvPr>
            <p:ph sz="quarter" idx="1"/>
          </p:nvPr>
        </p:nvSpPr>
        <p:spPr>
          <a:xfrm>
            <a:off x="251520" y="1340768"/>
            <a:ext cx="8280920" cy="5256584"/>
          </a:xfrm>
        </p:spPr>
        <p:txBody>
          <a:bodyPr>
            <a:noAutofit/>
          </a:bodyPr>
          <a:lstStyle/>
          <a:p>
            <a:pPr algn="just"/>
            <a:r>
              <a:rPr lang="fr-FR" sz="2000" dirty="0" smtClean="0">
                <a:latin typeface="Calibri" pitchFamily="34" charset="0"/>
                <a:cs typeface="Calibri" pitchFamily="34" charset="0"/>
              </a:rPr>
              <a:t>Ce qui apparaît dans le cadre </a:t>
            </a:r>
            <a:r>
              <a:rPr lang="fr-FR" sz="2000" b="1" dirty="0" smtClean="0">
                <a:latin typeface="Calibri" pitchFamily="34" charset="0"/>
                <a:cs typeface="Calibri" pitchFamily="34" charset="0"/>
              </a:rPr>
              <a:t>entre en tension </a:t>
            </a:r>
            <a:r>
              <a:rPr lang="fr-FR" sz="2000" dirty="0" smtClean="0">
                <a:latin typeface="Calibri" pitchFamily="34" charset="0"/>
                <a:cs typeface="Calibri" pitchFamily="34" charset="0"/>
              </a:rPr>
              <a:t>avec ce qu’il y a en dehors de ce cadre. </a:t>
            </a:r>
          </a:p>
          <a:p>
            <a:pPr marL="0" algn="just">
              <a:spcBef>
                <a:spcPts val="0"/>
              </a:spcBef>
            </a:pPr>
            <a:r>
              <a:rPr lang="fr-FR" sz="2000" dirty="0" smtClean="0">
                <a:latin typeface="Calibri" pitchFamily="34" charset="0"/>
                <a:cs typeface="Calibri" pitchFamily="34" charset="0"/>
              </a:rPr>
              <a:t>Prenons l’exemple d’un personnage montré en gros </a:t>
            </a:r>
          </a:p>
          <a:p>
            <a:pPr marL="0" algn="just">
              <a:spcBef>
                <a:spcPts val="0"/>
              </a:spcBef>
              <a:buNone/>
            </a:pPr>
            <a:r>
              <a:rPr lang="fr-FR" sz="2000" dirty="0" smtClean="0">
                <a:latin typeface="Calibri" pitchFamily="34" charset="0"/>
                <a:cs typeface="Calibri" pitchFamily="34" charset="0"/>
              </a:rPr>
              <a:t>plan en train de hurler, les yeux exorbités (</a:t>
            </a:r>
            <a:r>
              <a:rPr lang="fr-FR" sz="2000" i="1" dirty="0" err="1" smtClean="0">
                <a:latin typeface="Calibri" pitchFamily="34" charset="0"/>
                <a:cs typeface="Calibri" pitchFamily="34" charset="0"/>
              </a:rPr>
              <a:t>Shining</a:t>
            </a:r>
            <a:r>
              <a:rPr lang="fr-FR" sz="2000" dirty="0" smtClean="0">
                <a:latin typeface="Calibri" pitchFamily="34" charset="0"/>
                <a:cs typeface="Calibri" pitchFamily="34" charset="0"/>
              </a:rPr>
              <a:t>, </a:t>
            </a:r>
          </a:p>
          <a:p>
            <a:pPr marL="0" algn="just">
              <a:spcBef>
                <a:spcPts val="0"/>
              </a:spcBef>
              <a:buNone/>
            </a:pPr>
            <a:r>
              <a:rPr lang="fr-FR" sz="2000" dirty="0" smtClean="0">
                <a:latin typeface="Calibri" pitchFamily="34" charset="0"/>
                <a:cs typeface="Calibri" pitchFamily="34" charset="0"/>
              </a:rPr>
              <a:t>Stanley Kubrick, 1980) : le spectateur qui partage </a:t>
            </a:r>
          </a:p>
          <a:p>
            <a:pPr marL="0" algn="just">
              <a:spcBef>
                <a:spcPts val="0"/>
              </a:spcBef>
              <a:buNone/>
            </a:pPr>
            <a:r>
              <a:rPr lang="fr-FR" sz="2000" dirty="0" smtClean="0">
                <a:latin typeface="Calibri" pitchFamily="34" charset="0"/>
                <a:cs typeface="Calibri" pitchFamily="34" charset="0"/>
              </a:rPr>
              <a:t>cette frayeur s’identifie à ce personnage. Or à ce</a:t>
            </a:r>
          </a:p>
          <a:p>
            <a:pPr marL="0" algn="just">
              <a:spcBef>
                <a:spcPts val="0"/>
              </a:spcBef>
              <a:buNone/>
            </a:pPr>
            <a:r>
              <a:rPr lang="fr-FR" sz="2000" dirty="0" smtClean="0">
                <a:latin typeface="Calibri" pitchFamily="34" charset="0"/>
                <a:cs typeface="Calibri" pitchFamily="34" charset="0"/>
              </a:rPr>
              <a:t> moment précis, le personnage en sait plus que le </a:t>
            </a:r>
          </a:p>
          <a:p>
            <a:pPr marL="0" algn="just">
              <a:spcBef>
                <a:spcPts val="0"/>
              </a:spcBef>
              <a:buNone/>
            </a:pPr>
            <a:r>
              <a:rPr lang="fr-FR" sz="2000" dirty="0" smtClean="0">
                <a:latin typeface="Calibri" pitchFamily="34" charset="0"/>
                <a:cs typeface="Calibri" pitchFamily="34" charset="0"/>
              </a:rPr>
              <a:t>spectateur sur la nature de ce qui lui fait peur et sur</a:t>
            </a:r>
          </a:p>
          <a:p>
            <a:pPr marL="0" algn="just">
              <a:spcBef>
                <a:spcPts val="0"/>
              </a:spcBef>
              <a:buNone/>
            </a:pPr>
            <a:r>
              <a:rPr lang="fr-FR" sz="2000" dirty="0" smtClean="0">
                <a:latin typeface="Calibri" pitchFamily="34" charset="0"/>
                <a:cs typeface="Calibri" pitchFamily="34" charset="0"/>
              </a:rPr>
              <a:t> la position de cette menace. Pour le spectateur, </a:t>
            </a:r>
          </a:p>
          <a:p>
            <a:pPr marL="0" algn="just">
              <a:spcBef>
                <a:spcPts val="0"/>
              </a:spcBef>
              <a:buNone/>
            </a:pPr>
            <a:r>
              <a:rPr lang="fr-FR" sz="2000" dirty="0" smtClean="0">
                <a:latin typeface="Calibri" pitchFamily="34" charset="0"/>
                <a:cs typeface="Calibri" pitchFamily="34" charset="0"/>
              </a:rPr>
              <a:t>cette menace est invisible puisque hors du cadre,</a:t>
            </a:r>
          </a:p>
          <a:p>
            <a:pPr marL="0" algn="just">
              <a:spcBef>
                <a:spcPts val="0"/>
              </a:spcBef>
              <a:buNone/>
            </a:pPr>
            <a:r>
              <a:rPr lang="fr-FR" sz="2000" dirty="0" smtClean="0">
                <a:latin typeface="Calibri" pitchFamily="34" charset="0"/>
                <a:cs typeface="Calibri" pitchFamily="34" charset="0"/>
              </a:rPr>
              <a:t>mais sûrement plus terrifiante encore car elle peut </a:t>
            </a:r>
          </a:p>
          <a:p>
            <a:pPr marL="0" algn="just">
              <a:spcBef>
                <a:spcPts val="0"/>
              </a:spcBef>
              <a:buNone/>
            </a:pPr>
            <a:r>
              <a:rPr lang="fr-FR" sz="2000" dirty="0" smtClean="0">
                <a:latin typeface="Calibri" pitchFamily="34" charset="0"/>
                <a:cs typeface="Calibri" pitchFamily="34" charset="0"/>
              </a:rPr>
              <a:t>se situer dans son dos. Ainsi, ce qui est en dehors du </a:t>
            </a:r>
          </a:p>
          <a:p>
            <a:pPr marL="0" algn="just">
              <a:spcBef>
                <a:spcPts val="0"/>
              </a:spcBef>
              <a:buNone/>
            </a:pPr>
            <a:r>
              <a:rPr lang="fr-FR" sz="2000" dirty="0" smtClean="0">
                <a:latin typeface="Calibri" pitchFamily="34" charset="0"/>
                <a:cs typeface="Calibri" pitchFamily="34" charset="0"/>
              </a:rPr>
              <a:t>cadre et qu’on appelle le </a:t>
            </a:r>
            <a:r>
              <a:rPr lang="fr-FR" sz="2000" i="1" dirty="0" smtClean="0">
                <a:latin typeface="Calibri" pitchFamily="34" charset="0"/>
                <a:cs typeface="Calibri" pitchFamily="34" charset="0"/>
              </a:rPr>
              <a:t>hors-champ</a:t>
            </a:r>
            <a:r>
              <a:rPr lang="fr-FR" sz="2000" dirty="0" smtClean="0">
                <a:latin typeface="Calibri" pitchFamily="34" charset="0"/>
                <a:cs typeface="Calibri" pitchFamily="34" charset="0"/>
              </a:rPr>
              <a:t>, fait travailler </a:t>
            </a:r>
            <a:r>
              <a:rPr lang="fr-FR" sz="2000" b="1" dirty="0" smtClean="0">
                <a:latin typeface="Calibri" pitchFamily="34" charset="0"/>
                <a:cs typeface="Calibri" pitchFamily="34" charset="0"/>
              </a:rPr>
              <a:t>l’imagination</a:t>
            </a:r>
            <a:r>
              <a:rPr lang="fr-FR" sz="2000" dirty="0" smtClean="0">
                <a:latin typeface="Calibri" pitchFamily="34" charset="0"/>
                <a:cs typeface="Calibri" pitchFamily="34" charset="0"/>
              </a:rPr>
              <a:t> du spectateur.</a:t>
            </a:r>
          </a:p>
          <a:p>
            <a:pPr marL="0" algn="ctr">
              <a:spcBef>
                <a:spcPts val="0"/>
              </a:spcBef>
            </a:pPr>
            <a:r>
              <a:rPr lang="fr-FR" sz="2000" dirty="0" smtClean="0">
                <a:latin typeface="Calibri" pitchFamily="34" charset="0"/>
                <a:cs typeface="Calibri" pitchFamily="34" charset="0"/>
              </a:rPr>
              <a:t>Exemple avec la scène d’ouverture de </a:t>
            </a:r>
            <a:r>
              <a:rPr lang="fr-FR" sz="2000" i="1" dirty="0" err="1" smtClean="0">
                <a:latin typeface="Calibri" pitchFamily="34" charset="0"/>
                <a:cs typeface="Calibri" pitchFamily="34" charset="0"/>
              </a:rPr>
              <a:t>Sleepy</a:t>
            </a:r>
            <a:r>
              <a:rPr lang="fr-FR" sz="2000" i="1" dirty="0" smtClean="0">
                <a:latin typeface="Calibri" pitchFamily="34" charset="0"/>
                <a:cs typeface="Calibri" pitchFamily="34" charset="0"/>
              </a:rPr>
              <a:t> </a:t>
            </a:r>
            <a:r>
              <a:rPr lang="fr-FR" sz="2000" i="1" dirty="0" err="1" smtClean="0">
                <a:latin typeface="Calibri" pitchFamily="34" charset="0"/>
                <a:cs typeface="Calibri" pitchFamily="34" charset="0"/>
              </a:rPr>
              <a:t>Hollow</a:t>
            </a:r>
            <a:r>
              <a:rPr lang="fr-FR" sz="2000" i="1" dirty="0" smtClean="0">
                <a:latin typeface="Calibri" pitchFamily="34" charset="0"/>
                <a:cs typeface="Calibri" pitchFamily="34" charset="0"/>
              </a:rPr>
              <a:t> </a:t>
            </a:r>
            <a:r>
              <a:rPr lang="fr-FR" sz="2000" dirty="0" smtClean="0">
                <a:latin typeface="Calibri" pitchFamily="34" charset="0"/>
                <a:cs typeface="Calibri" pitchFamily="34" charset="0"/>
              </a:rPr>
              <a:t>de Tim Burton (1999) : </a:t>
            </a:r>
            <a:r>
              <a:rPr lang="fr-FR" sz="2000" b="1" dirty="0" smtClean="0">
                <a:latin typeface="Calibri" pitchFamily="34" charset="0"/>
                <a:cs typeface="Calibri" pitchFamily="34" charset="0"/>
                <a:hlinkClick r:id="rId2"/>
              </a:rPr>
              <a:t>https://www.youtube.com/watch?v=RFd11rVeqFw</a:t>
            </a:r>
            <a:r>
              <a:rPr lang="fr-FR" sz="2000" b="1" dirty="0" smtClean="0">
                <a:latin typeface="Calibri" pitchFamily="34" charset="0"/>
                <a:cs typeface="Calibri" pitchFamily="34" charset="0"/>
              </a:rPr>
              <a:t> </a:t>
            </a:r>
            <a:endParaRPr lang="fr-FR" sz="2000" b="1" dirty="0" smtClean="0"/>
          </a:p>
        </p:txBody>
      </p:sp>
      <p:pic>
        <p:nvPicPr>
          <p:cNvPr id="6" name="Picture 4"/>
          <p:cNvPicPr>
            <a:picLocks noChangeAspect="1" noChangeArrowheads="1"/>
          </p:cNvPicPr>
          <p:nvPr/>
        </p:nvPicPr>
        <p:blipFill>
          <a:blip r:embed="rId3" cstate="print"/>
          <a:srcRect/>
          <a:stretch>
            <a:fillRect/>
          </a:stretch>
        </p:blipFill>
        <p:spPr bwMode="auto">
          <a:xfrm>
            <a:off x="6156176" y="1772816"/>
            <a:ext cx="2141079" cy="3188841"/>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CONTRE-CHAMP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323528" y="1340768"/>
            <a:ext cx="7848872" cy="5133184"/>
          </a:xfrm>
        </p:spPr>
        <p:txBody>
          <a:bodyPr>
            <a:normAutofit/>
          </a:bodyPr>
          <a:lstStyle/>
          <a:p>
            <a:pPr algn="just">
              <a:spcBef>
                <a:spcPts val="0"/>
              </a:spcBef>
            </a:pPr>
            <a:r>
              <a:rPr lang="fr-FR" sz="2300" b="1" dirty="0" smtClean="0">
                <a:latin typeface="Calibri" pitchFamily="34" charset="0"/>
                <a:cs typeface="Calibri" pitchFamily="34" charset="0"/>
              </a:rPr>
              <a:t>Contre-champ</a:t>
            </a:r>
            <a:r>
              <a:rPr lang="fr-FR" sz="2300" dirty="0" smtClean="0">
                <a:latin typeface="Calibri" pitchFamily="34" charset="0"/>
                <a:cs typeface="Calibri" pitchFamily="34" charset="0"/>
              </a:rPr>
              <a:t> : Espace complémentaire du champ.</a:t>
            </a:r>
          </a:p>
          <a:p>
            <a:pPr algn="just">
              <a:spcBef>
                <a:spcPts val="0"/>
              </a:spcBef>
              <a:buNone/>
            </a:pPr>
            <a:r>
              <a:rPr lang="fr-FR" sz="2300" i="1" dirty="0" smtClean="0">
                <a:latin typeface="Calibri" pitchFamily="34" charset="0"/>
                <a:cs typeface="Calibri" pitchFamily="34" charset="0"/>
              </a:rPr>
              <a:t>    </a:t>
            </a:r>
            <a:r>
              <a:rPr lang="fr-FR" sz="2300" i="1" u="sng" dirty="0" smtClean="0">
                <a:latin typeface="Calibri" pitchFamily="34" charset="0"/>
                <a:cs typeface="Calibri" pitchFamily="34" charset="0"/>
              </a:rPr>
              <a:t>Exemple</a:t>
            </a:r>
            <a:r>
              <a:rPr lang="fr-FR" sz="2300" dirty="0" smtClean="0">
                <a:latin typeface="Calibri" pitchFamily="34" charset="0"/>
                <a:cs typeface="Calibri" pitchFamily="34" charset="0"/>
              </a:rPr>
              <a:t> : Dans une conversation, on voit successivement la personne qui parle (champ) et celle qui était de dos (contre-champ).</a:t>
            </a:r>
          </a:p>
          <a:p>
            <a:pPr algn="just">
              <a:spcBef>
                <a:spcPts val="0"/>
              </a:spcBef>
            </a:pPr>
            <a:r>
              <a:rPr lang="fr-FR" sz="2300" dirty="0" smtClean="0">
                <a:latin typeface="Calibri" pitchFamily="34" charset="0"/>
                <a:cs typeface="Calibri" pitchFamily="34" charset="0"/>
              </a:rPr>
              <a:t>Une scène culte pour illustrer le champ contre-champ : </a:t>
            </a:r>
          </a:p>
          <a:p>
            <a:pPr algn="just">
              <a:spcBef>
                <a:spcPts val="0"/>
              </a:spcBef>
              <a:buNone/>
            </a:pPr>
            <a:r>
              <a:rPr lang="fr-FR" sz="2300" dirty="0" smtClean="0">
                <a:latin typeface="Calibri" pitchFamily="34" charset="0"/>
                <a:cs typeface="Calibri" pitchFamily="34" charset="0"/>
                <a:hlinkClick r:id="rId2"/>
              </a:rPr>
              <a:t>https://www.youtube.com/watch?v=5OQiE9Nj3ko</a:t>
            </a:r>
            <a:r>
              <a:rPr lang="fr-FR" sz="2300" dirty="0" smtClean="0">
                <a:latin typeface="Calibri" pitchFamily="34" charset="0"/>
                <a:cs typeface="Calibri" pitchFamily="34" charset="0"/>
              </a:rPr>
              <a:t> </a:t>
            </a:r>
          </a:p>
          <a:p>
            <a:pPr algn="just">
              <a:spcBef>
                <a:spcPts val="0"/>
              </a:spcBef>
            </a:pPr>
            <a:r>
              <a:rPr lang="fr-FR" sz="2300" b="1" dirty="0" smtClean="0">
                <a:latin typeface="Calibri" pitchFamily="34" charset="0"/>
                <a:cs typeface="Calibri" pitchFamily="34" charset="0"/>
              </a:rPr>
              <a:t>La règle des 180 degrés </a:t>
            </a:r>
            <a:r>
              <a:rPr lang="fr-FR" sz="2300" dirty="0" smtClean="0">
                <a:latin typeface="Calibri" pitchFamily="34" charset="0"/>
                <a:cs typeface="Calibri" pitchFamily="34" charset="0"/>
              </a:rPr>
              <a:t>: pour que le dialogue paraisse vraisemblable au spectateur, il faut avoir l’impression que les deux personnages se regardent d’un plan à l’autre, comme le montre l’exemple suivant : (à gauche </a:t>
            </a:r>
            <a:r>
              <a:rPr lang="fr-FR" sz="2300" dirty="0" err="1" smtClean="0">
                <a:latin typeface="Calibri" pitchFamily="34" charset="0"/>
                <a:cs typeface="Calibri" pitchFamily="34" charset="0"/>
              </a:rPr>
              <a:t>Dark</a:t>
            </a:r>
            <a:r>
              <a:rPr lang="fr-FR" sz="2300" dirty="0" smtClean="0">
                <a:latin typeface="Calibri" pitchFamily="34" charset="0"/>
                <a:cs typeface="Calibri" pitchFamily="34" charset="0"/>
              </a:rPr>
              <a:t> </a:t>
            </a:r>
            <a:r>
              <a:rPr lang="fr-FR" sz="2300" dirty="0" err="1" smtClean="0">
                <a:latin typeface="Calibri" pitchFamily="34" charset="0"/>
                <a:cs typeface="Calibri" pitchFamily="34" charset="0"/>
              </a:rPr>
              <a:t>Vador</a:t>
            </a:r>
            <a:r>
              <a:rPr lang="fr-FR" sz="2300" dirty="0" smtClean="0">
                <a:latin typeface="Calibri" pitchFamily="34" charset="0"/>
                <a:cs typeface="Calibri" pitchFamily="34" charset="0"/>
              </a:rPr>
              <a:t> et à droite, Luke) : </a:t>
            </a:r>
          </a:p>
          <a:p>
            <a:pPr algn="just"/>
            <a:endParaRPr lang="fr-FR" dirty="0" smtClean="0">
              <a:latin typeface="Calibri" pitchFamily="34" charset="0"/>
              <a:cs typeface="Calibri"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2051720" y="5013176"/>
            <a:ext cx="5112246" cy="163252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1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10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10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10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800" decel="100000"/>
                                        <p:tgtEl>
                                          <p:spTgt spid="5"/>
                                        </p:tgtEl>
                                      </p:cBhvr>
                                    </p:animEffect>
                                    <p:anim calcmode="lin" valueType="num">
                                      <p:cBhvr>
                                        <p:cTn id="29" dur="800" decel="100000" fill="hold"/>
                                        <p:tgtEl>
                                          <p:spTgt spid="5"/>
                                        </p:tgtEl>
                                        <p:attrNameLst>
                                          <p:attrName>style.rotation</p:attrName>
                                        </p:attrNameLst>
                                      </p:cBhvr>
                                      <p:tavLst>
                                        <p:tav tm="0">
                                          <p:val>
                                            <p:fltVal val="-90"/>
                                          </p:val>
                                        </p:tav>
                                        <p:tav tm="100000">
                                          <p:val>
                                            <p:fltVal val="0"/>
                                          </p:val>
                                        </p:tav>
                                      </p:tavLst>
                                    </p:anim>
                                    <p:anim calcmode="lin" valueType="num">
                                      <p:cBhvr>
                                        <p:cTn id="30" dur="800" decel="100000" fill="hold"/>
                                        <p:tgtEl>
                                          <p:spTgt spid="5"/>
                                        </p:tgtEl>
                                        <p:attrNameLst>
                                          <p:attrName>ppt_x</p:attrName>
                                        </p:attrNameLst>
                                      </p:cBhvr>
                                      <p:tavLst>
                                        <p:tav tm="0">
                                          <p:val>
                                            <p:strVal val="#ppt_x+0.4"/>
                                          </p:val>
                                        </p:tav>
                                        <p:tav tm="100000">
                                          <p:val>
                                            <p:strVal val="#ppt_x-0.05"/>
                                          </p:val>
                                        </p:tav>
                                      </p:tavLst>
                                    </p:anim>
                                    <p:anim calcmode="lin" valueType="num">
                                      <p:cBhvr>
                                        <p:cTn id="31" dur="800" decel="100000" fill="hold"/>
                                        <p:tgtEl>
                                          <p:spTgt spid="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CONTRE-CHAMP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251520" y="1340768"/>
            <a:ext cx="8424936" cy="5133184"/>
          </a:xfrm>
        </p:spPr>
        <p:txBody>
          <a:bodyPr>
            <a:normAutofit/>
          </a:bodyPr>
          <a:lstStyle/>
          <a:p>
            <a:pPr algn="just"/>
            <a:r>
              <a:rPr lang="fr-FR" dirty="0" smtClean="0">
                <a:latin typeface="Calibri" pitchFamily="34" charset="0"/>
                <a:cs typeface="Calibri" pitchFamily="34" charset="0"/>
              </a:rPr>
              <a:t>Pour que l’illusion de dialogue opère, on sépare la scène en deux par une ligne imaginaire que l’on peut aussi appeler ligne de regard. Ensuite on choisit un des deux côtés de la ligne pour filmer, ici la zone verte où la caméra de gauche filme Luke à droite et la caméra de droite </a:t>
            </a:r>
            <a:r>
              <a:rPr lang="fr-FR" dirty="0" err="1" smtClean="0">
                <a:latin typeface="Calibri" pitchFamily="34" charset="0"/>
                <a:cs typeface="Calibri" pitchFamily="34" charset="0"/>
              </a:rPr>
              <a:t>Dark</a:t>
            </a:r>
            <a:r>
              <a:rPr lang="fr-FR" dirty="0" smtClean="0">
                <a:latin typeface="Calibri" pitchFamily="34" charset="0"/>
                <a:cs typeface="Calibri" pitchFamily="34" charset="0"/>
              </a:rPr>
              <a:t> </a:t>
            </a:r>
            <a:r>
              <a:rPr lang="fr-FR" dirty="0" err="1" smtClean="0">
                <a:latin typeface="Calibri" pitchFamily="34" charset="0"/>
                <a:cs typeface="Calibri" pitchFamily="34" charset="0"/>
              </a:rPr>
              <a:t>Vador</a:t>
            </a:r>
            <a:r>
              <a:rPr lang="fr-FR" dirty="0" smtClean="0">
                <a:latin typeface="Calibri" pitchFamily="34" charset="0"/>
                <a:cs typeface="Calibri" pitchFamily="34" charset="0"/>
              </a:rPr>
              <a:t> à gauche.</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1043608" y="3861048"/>
            <a:ext cx="6539296" cy="208823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CONTRE-CHAMP</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457200" y="1268760"/>
            <a:ext cx="8147248" cy="5205192"/>
          </a:xfrm>
        </p:spPr>
        <p:txBody>
          <a:bodyPr>
            <a:normAutofit lnSpcReduction="10000"/>
          </a:bodyPr>
          <a:lstStyle/>
          <a:p>
            <a:pPr algn="just"/>
            <a:r>
              <a:rPr lang="fr-FR" dirty="0" smtClean="0">
                <a:latin typeface="Calibri" pitchFamily="34" charset="0"/>
                <a:cs typeface="Calibri" pitchFamily="34" charset="0"/>
              </a:rPr>
              <a:t>Au moment du tournage, la caméra ne devra jamais dépasser cette ligne et se retrouver dans la zone rouge, c’est la fameuse règle des 180 degrés. Si elle n’est pas respectée, voici à quoi pourrait ressembler le dialogue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Les deux personnages étant tournés dans la même direction, on dirait qu’ils ne se regardent pas. L’illusion du dialogue est rompue !</a:t>
            </a:r>
          </a:p>
          <a:p>
            <a:endParaRPr lang="fr-FR" dirty="0"/>
          </a:p>
        </p:txBody>
      </p:sp>
      <p:pic>
        <p:nvPicPr>
          <p:cNvPr id="8" name="Picture 2"/>
          <p:cNvPicPr>
            <a:picLocks noChangeAspect="1" noChangeArrowheads="1"/>
          </p:cNvPicPr>
          <p:nvPr/>
        </p:nvPicPr>
        <p:blipFill>
          <a:blip r:embed="rId2" cstate="print"/>
          <a:srcRect/>
          <a:stretch>
            <a:fillRect/>
          </a:stretch>
        </p:blipFill>
        <p:spPr bwMode="auto">
          <a:xfrm>
            <a:off x="1259632" y="2852936"/>
            <a:ext cx="6275040" cy="200384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3516</TotalTime>
  <Words>1340</Words>
  <Application>Microsoft Office PowerPoint</Application>
  <PresentationFormat>Affichage à l'écran (4:3)</PresentationFormat>
  <Paragraphs>336</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Oriel</vt:lpstr>
      <vt:lpstr>Formation Collège au Cinéma 2018-2019 </vt:lpstr>
      <vt:lpstr> Analyse de l'histoire et de la narration</vt:lpstr>
      <vt:lpstr>Analyse de l'image </vt:lpstr>
      <vt:lpstr>Hors-champ</vt:lpstr>
      <vt:lpstr>HORS-CHAMP</vt:lpstr>
      <vt:lpstr>HORS-CHAMP</vt:lpstr>
      <vt:lpstr>CONTRE-CHAMP</vt:lpstr>
      <vt:lpstr>CONTRE-CHAMP</vt:lpstr>
      <vt:lpstr>CONTRE-CHAMP</vt:lpstr>
      <vt:lpstr>L’ECHELLE DES PLANS</vt:lpstr>
      <vt:lpstr>L’ECHELLE DES PLANS</vt:lpstr>
      <vt:lpstr>LES POSITIONS DE LA CAMERA</vt:lpstr>
      <vt:lpstr>LES MOUVEMENTS DE LA CAMERA</vt:lpstr>
      <vt:lpstr>LES MOUVEMENTS DE LA CAMERA</vt:lpstr>
      <vt:lpstr>CAMERAS PORTEES</vt:lpstr>
      <vt:lpstr>CAMERAS PORTEES</vt:lpstr>
      <vt:lpstr>CAMERA SUBJECTIVE ET PLAN SEQUENCE</vt:lpstr>
      <vt:lpstr>LES LUMIERES ET LES COULEURS</vt:lpstr>
      <vt:lpstr>LE SON</vt:lpstr>
      <vt:lpstr>LE MONTAGE</vt:lpstr>
      <vt:lpstr>LE MONTAGE</vt:lpstr>
      <vt:lpstr>LE MONTAGE</vt:lpstr>
      <vt:lpstr>EXCERCICES</vt:lpstr>
      <vt:lpstr>L’ECHELLE DES PLANS</vt:lpstr>
      <vt:lpstr>L’ECHELLE DES PLANS</vt:lpstr>
      <vt:lpstr>L’ECHELLE DES PLANS</vt:lpstr>
      <vt:lpstr>L’ECHELLE DES PLANS</vt:lpstr>
      <vt:lpstr>L’ECHELLE DES PLANS</vt:lpstr>
      <vt:lpstr>L’ECHELLE DES PLANS</vt:lpstr>
      <vt:lpstr>CHAMP / CONTRE-CHAMP</vt:lpstr>
      <vt:lpstr>CHAMP / HORS-CHAMP</vt:lpstr>
      <vt:lpstr>HORS-CHAMP</vt:lpstr>
      <vt:lpstr>ANGLE DE PRISE DE VUE</vt:lpstr>
      <vt:lpstr>ANGLE DE PRISE DE VUE</vt:lpstr>
      <vt:lpstr>LES LUMIERES ET LES COULEURS</vt:lpstr>
      <vt:lpstr>PROLONGEMENTS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Collège au Cinéma</dc:title>
  <cp:lastModifiedBy>Windows User</cp:lastModifiedBy>
  <cp:revision>83</cp:revision>
  <dcterms:modified xsi:type="dcterms:W3CDTF">2018-11-05T07:25:16Z</dcterms:modified>
</cp:coreProperties>
</file>