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84" r:id="rId2"/>
    <p:sldId id="257" r:id="rId3"/>
    <p:sldId id="259" r:id="rId4"/>
    <p:sldId id="274" r:id="rId5"/>
    <p:sldId id="277" r:id="rId6"/>
    <p:sldId id="278" r:id="rId7"/>
    <p:sldId id="287" r:id="rId8"/>
    <p:sldId id="275" r:id="rId9"/>
    <p:sldId id="285" r:id="rId10"/>
    <p:sldId id="279" r:id="rId11"/>
    <p:sldId id="280" r:id="rId12"/>
    <p:sldId id="261" r:id="rId13"/>
    <p:sldId id="282" r:id="rId14"/>
    <p:sldId id="281" r:id="rId15"/>
    <p:sldId id="286" r:id="rId16"/>
    <p:sldId id="28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13/11/2017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tsculture.ac-dijon.fr/spip.php?article1015" TargetMode="External"/><Relationship Id="rId2" Type="http://schemas.openxmlformats.org/officeDocument/2006/relationships/hyperlink" Target="http://www.odil.tv/?s=coll%C3%A8ge+au+cin%C3%A9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sculture.ac-dijon.fr/spip.php?article130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ollegeaucinema.ac-dijon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7128792" cy="158417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Formation Collège au Cinéma</a:t>
            </a:r>
            <a:b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4</a:t>
            </a:r>
            <a:r>
              <a:rPr lang="fr-FR" sz="3600" b="1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ème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/ 3</a:t>
            </a:r>
            <a:r>
              <a:rPr lang="fr-FR" sz="3600" b="1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ème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fr-FR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276872"/>
            <a:ext cx="6912768" cy="18722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Jeudi 9 novembre  9h-12h / 13h30- 17h </a:t>
            </a:r>
          </a:p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Collège Jean Moulin, </a:t>
            </a:r>
          </a:p>
          <a:p>
            <a:pPr algn="ctr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Montceau-les-Mines</a:t>
            </a:r>
          </a:p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4131570"/>
            <a:ext cx="7200800" cy="169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5197" r="25197"/>
          <a:stretch>
            <a:fillRect/>
          </a:stretch>
        </p:blipFill>
        <p:spPr bwMode="auto">
          <a:xfrm>
            <a:off x="179512" y="0"/>
            <a:ext cx="1700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Les fiches pédagogiques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63272" cy="5328592"/>
          </a:xfrm>
        </p:spPr>
        <p:txBody>
          <a:bodyPr>
            <a:normAutofit/>
          </a:bodyPr>
          <a:lstStyle/>
          <a:p>
            <a:pPr algn="just"/>
            <a:r>
              <a:rPr lang="fr-FR" sz="2900" dirty="0" smtClean="0">
                <a:latin typeface="Calibri" pitchFamily="34" charset="0"/>
                <a:cs typeface="Calibri" pitchFamily="34" charset="0"/>
              </a:rPr>
              <a:t>Elles sont envoyées par le CNC. </a:t>
            </a:r>
          </a:p>
          <a:p>
            <a:pPr algn="just"/>
            <a:r>
              <a:rPr lang="fr-FR" sz="2900" b="1" dirty="0" smtClean="0">
                <a:latin typeface="Calibri" pitchFamily="34" charset="0"/>
                <a:cs typeface="Calibri" pitchFamily="34" charset="0"/>
              </a:rPr>
              <a:t>Léa </a:t>
            </a:r>
            <a:r>
              <a:rPr lang="fr-FR" sz="2900" b="1" dirty="0" err="1" smtClean="0">
                <a:latin typeface="Calibri" pitchFamily="34" charset="0"/>
                <a:cs typeface="Calibri" pitchFamily="34" charset="0"/>
              </a:rPr>
              <a:t>Lacuve</a:t>
            </a:r>
            <a:r>
              <a:rPr lang="fr-FR" sz="29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900" dirty="0" smtClean="0">
                <a:latin typeface="Calibri" pitchFamily="34" charset="0"/>
                <a:cs typeface="Calibri" pitchFamily="34" charset="0"/>
              </a:rPr>
              <a:t>(coordonnatrice cinéma) s’occupe de les trier et de les renvoyer vers les cinémas partenaires. </a:t>
            </a:r>
          </a:p>
          <a:p>
            <a:pPr algn="just"/>
            <a:r>
              <a:rPr lang="fr-FR" sz="2900" dirty="0" smtClean="0">
                <a:latin typeface="Calibri" pitchFamily="34" charset="0"/>
                <a:cs typeface="Calibri" pitchFamily="34" charset="0"/>
              </a:rPr>
              <a:t>Les fiches des 1</a:t>
            </a:r>
            <a:r>
              <a:rPr lang="fr-FR" sz="2900" baseline="30000" dirty="0" smtClean="0">
                <a:latin typeface="Calibri" pitchFamily="34" charset="0"/>
                <a:cs typeface="Calibri" pitchFamily="34" charset="0"/>
              </a:rPr>
              <a:t>er</a:t>
            </a:r>
            <a:r>
              <a:rPr lang="fr-FR" sz="2900" dirty="0" smtClean="0">
                <a:latin typeface="Calibri" pitchFamily="34" charset="0"/>
                <a:cs typeface="Calibri" pitchFamily="34" charset="0"/>
              </a:rPr>
              <a:t> et 3</a:t>
            </a:r>
            <a:r>
              <a:rPr lang="fr-FR" sz="29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900" dirty="0" smtClean="0">
                <a:latin typeface="Calibri" pitchFamily="34" charset="0"/>
                <a:cs typeface="Calibri" pitchFamily="34" charset="0"/>
              </a:rPr>
              <a:t> trimestres seront distribuées lors des journées de formations. </a:t>
            </a:r>
          </a:p>
          <a:p>
            <a:pPr algn="just"/>
            <a:r>
              <a:rPr lang="fr-FR" sz="2900" dirty="0" smtClean="0">
                <a:latin typeface="Calibri" pitchFamily="34" charset="0"/>
                <a:cs typeface="Calibri" pitchFamily="34" charset="0"/>
              </a:rPr>
              <a:t>Les fiches, dossiers enseignants et affiches du film « Soyez sympas, rembobinez » seront envoyés dans les cinémas partenaires : il s’agit d’un film « entrant » dans le dispositif, les documents sont actuellement en cours d’impression.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 financement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>
            <a:noAutofit/>
          </a:bodyPr>
          <a:lstStyle/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Tarif unique de 2,50 euros par élève par séance, accompagnateurs gratuits.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Le Conseil Départemental prend en charge la billetterie à hauteur de 70%, mais pas les transports.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Il faut rédiger une demande d’aide « Appel à projet en faveur des collégiens », dépôt avant le 30 octobre pour la 2</a:t>
            </a:r>
            <a:r>
              <a:rPr lang="fr-FR" sz="32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session.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Financement des intervenants pour les ateliers vidéos.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Ateliers vidéos et forum des métiers du cinéma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49208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/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Dans la continuité du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Parcours d’Education Artistique et Culturelle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(rencontre/connaissance/pratique), des ateliers vidéos sont proposés aux enseignants désireux de poursuivre l’aventure Collège au Cinéma. </a:t>
            </a:r>
          </a:p>
          <a:p>
            <a:pPr algn="just"/>
            <a:r>
              <a:rPr lang="fr-FR" sz="2000" dirty="0" smtClean="0">
                <a:latin typeface="Calibri" pitchFamily="34" charset="0"/>
                <a:cs typeface="Calibri" pitchFamily="34" charset="0"/>
              </a:rPr>
              <a:t>Ces ateliers sont encadrés par des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professionnels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et peuvent en partie être financés via le dispositif d’appel à projet en faveur des collégiens au Conseil Départemental de Saône-et-Loire. Les ateliers ne nécessitent pas de compétence en matière de réalisation vidéo de la part des enseignants. </a:t>
            </a:r>
          </a:p>
          <a:p>
            <a:pPr algn="just">
              <a:buNone/>
            </a:pP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Trois volets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Projections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 trois films grâce au dispositif Collège au Cinéma, en partenariat avec le CNC, la DRAC et le Conseil Départemental. </a:t>
            </a:r>
          </a:p>
          <a:p>
            <a:pPr algn="just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Ateliers vidéo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avec réalisation de courts-métrages sur le thème de l’année, en partenariat avec des associations locales. </a:t>
            </a:r>
          </a:p>
          <a:p>
            <a:pPr algn="just"/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Forum des métiers du cinéma et projection des courts-métrages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dans une salle de cinéma.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19744" cy="413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Ateliers vidéos et forum des métiers du cinéma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En 2016, 300 collégiens de 8 établissements se sont rendus au lycée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Parriat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de Montceau-les-Mines.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En 2017, participation d’une centaine d’élèves issus de 7 collèges.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Projection des courts-métrages réalisés dans le cadre des ateliers vidéos, visibles sur le lien : </a:t>
            </a:r>
            <a:r>
              <a:rPr lang="fr-FR" dirty="0" smtClean="0">
                <a:latin typeface="Calibri" pitchFamily="34" charset="0"/>
                <a:cs typeface="Calibri" pitchFamily="34" charset="0"/>
                <a:hlinkClick r:id="rId2"/>
              </a:rPr>
              <a:t>http://www.odil.tv/?s=coll%C3%A8ge+au+cin%C3%A9ma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Rencontre avec des professionnels du cinéma sous forme d’ateliers tournants de 20 minutes : </a:t>
            </a:r>
            <a:r>
              <a:rPr lang="fr-FR" dirty="0">
                <a:latin typeface="Calibri" pitchFamily="34" charset="0"/>
                <a:cs typeface="Calibri" pitchFamily="34" charset="0"/>
              </a:rPr>
              <a:t>producteur, scripte, ingénieure du son, monteur, chef électricien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 Atelier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MashUp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(table de montage ludique)</a:t>
            </a:r>
          </a:p>
          <a:p>
            <a:pPr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  <a:hlinkClick r:id="rId3"/>
              </a:rPr>
              <a:t>http://artsculture.ac-dijon.fr/spip.php?article1015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  <a:hlinkClick r:id="rId4"/>
              </a:rPr>
              <a:t>http://artsculture.ac-dijon.fr/spip.php?article1303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pPr algn="ctr"/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91" t="16404" r="8858" b="13123"/>
          <a:stretch>
            <a:fillRect/>
          </a:stretch>
        </p:blipFill>
        <p:spPr bwMode="auto">
          <a:xfrm>
            <a:off x="1043608" y="620688"/>
            <a:ext cx="7056784" cy="319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chargée de mission culture\CAScAD\articles 2016-2017\Forum cinéma\IMG_20170602_133228.jpg"/>
          <p:cNvPicPr>
            <a:picLocks noChangeAspect="1" noChangeArrowheads="1"/>
          </p:cNvPicPr>
          <p:nvPr/>
        </p:nvPicPr>
        <p:blipFill>
          <a:blip r:embed="rId3" cstate="print"/>
          <a:srcRect t="13398"/>
          <a:stretch>
            <a:fillRect/>
          </a:stretch>
        </p:blipFill>
        <p:spPr bwMode="auto">
          <a:xfrm>
            <a:off x="683568" y="3140968"/>
            <a:ext cx="2991595" cy="3454353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5080608" cy="28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Site académique Collège au Cinéma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Création d’un site académique, l’objectif est de mutualiser les ressources entre les différents départements et de présenter les projets pédagogiques en lien avec le dispositif. </a:t>
            </a:r>
          </a:p>
          <a:p>
            <a:pPr algn="just"/>
            <a:r>
              <a:rPr lang="fr-FR" sz="3200" dirty="0" smtClean="0">
                <a:latin typeface="Calibri" pitchFamily="34" charset="0"/>
                <a:cs typeface="Calibri" pitchFamily="34" charset="0"/>
              </a:rPr>
              <a:t>Les enseignants pourront trouver les affiches des films étudiés, des liens vers le site Collège au Cinéma, bande annonce, ressources et 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contenus des formations. </a:t>
            </a:r>
          </a:p>
          <a:p>
            <a:pPr algn="ctr">
              <a:buNone/>
            </a:pPr>
            <a:r>
              <a:rPr lang="fr-FR" sz="3200" dirty="0" smtClean="0">
                <a:latin typeface="Calibri" pitchFamily="34" charset="0"/>
                <a:cs typeface="Calibri" pitchFamily="34" charset="0"/>
                <a:hlinkClick r:id="rId2"/>
              </a:rPr>
              <a:t>http://collegeaucinema.ac-dijon.fr/</a:t>
            </a:r>
            <a:r>
              <a:rPr lang="fr-FR" sz="32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fr-FR" b="1" dirty="0" smtClean="0"/>
              <a:t>          </a:t>
            </a:r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Contenu de la formation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256584"/>
          </a:xfrm>
        </p:spPr>
        <p:txBody>
          <a:bodyPr>
            <a:noAutofit/>
          </a:bodyPr>
          <a:lstStyle/>
          <a:p>
            <a:pPr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Accueil à partir de 8h30</a:t>
            </a:r>
            <a:endParaRPr lang="fr-FR" sz="2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9h-9h30 :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tour de table, présentation du dispositif Collège au Cinéma (organisation des formations, pré-visionnement, projections scolaires, fiches pédagogiques…), bilan 2016-2017, questions diverses. </a:t>
            </a: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9h30-9h45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: présentation des ressources CANOPE par Aurélie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Nou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9h45-10h30 :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120 ans de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cinéma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(A.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Renoud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2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10h30-12h :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travail à partir du film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Pour une poignée de dollars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(C.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Manigaud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13h30-15h :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travail à partir du film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Soyez sympas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rembobinez !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(A.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Renoud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15h15-17h :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travail à partir du film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Fenêtre sur court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(S.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Decerle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lvl="0" algn="just">
              <a:buNone/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     OU 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Panic sur Florida Beach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(C. Almodovar). </a:t>
            </a:r>
          </a:p>
          <a:p>
            <a:pPr lvl="0" algn="just"/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Bilan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à compléter avant de partir svp !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Le dispositif Collège au Cinéma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dirty="0">
                <a:latin typeface="Calibri" pitchFamily="34" charset="0"/>
                <a:cs typeface="Calibri" pitchFamily="34" charset="0"/>
              </a:rPr>
              <a:t>Le dispositif national Collège au cinéma a été initié en 1989 par le Ministère de la Culture et de la Communication et le Ministère de l’Education nationale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fr-FR" sz="3400" dirty="0" smtClean="0">
                <a:latin typeface="Calibri" pitchFamily="34" charset="0"/>
                <a:cs typeface="Calibri" pitchFamily="34" charset="0"/>
              </a:rPr>
              <a:t>93 départements participent à ce dispositif. </a:t>
            </a:r>
          </a:p>
          <a:p>
            <a:pPr algn="just">
              <a:buNone/>
            </a:pPr>
            <a:r>
              <a:rPr lang="fr-FR" sz="3400" b="1" dirty="0" smtClean="0">
                <a:latin typeface="Calibri" pitchFamily="34" charset="0"/>
                <a:cs typeface="Calibri" pitchFamily="34" charset="0"/>
              </a:rPr>
              <a:t>Quels sont ses objectifs ? 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Former le goût et susciter la curiosité de l’élève spectateur par la découverte d’œuvres cinématographiques </a:t>
            </a:r>
            <a:r>
              <a:rPr lang="fr-FR" sz="3400" u="sng" dirty="0" smtClean="0">
                <a:latin typeface="Calibri" pitchFamily="34" charset="0"/>
                <a:cs typeface="Calibri" pitchFamily="34" charset="0"/>
              </a:rPr>
              <a:t>en salle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, dans leur format d’origine, notamment en </a:t>
            </a:r>
            <a:r>
              <a:rPr lang="fr-FR" sz="3400" u="sng" dirty="0" smtClean="0">
                <a:latin typeface="Calibri" pitchFamily="34" charset="0"/>
                <a:cs typeface="Calibri" pitchFamily="34" charset="0"/>
              </a:rPr>
              <a:t>version originale </a:t>
            </a:r>
            <a:r>
              <a:rPr lang="fr-FR" sz="3400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Offrir, dans le cadre du partenariat entre les ministères concernés et les collectivités territoriales, des prolongements pédagogiques et des formations ;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Faciliter, sur l’ensemble du territoire, l’accès du plus grand nombre d’élèves à la culture cinématographique ; </a:t>
            </a:r>
          </a:p>
          <a:p>
            <a:pPr algn="just">
              <a:buNone/>
            </a:pPr>
            <a:r>
              <a:rPr lang="fr-FR" sz="3400" dirty="0" smtClean="0">
                <a:latin typeface="Calibri" pitchFamily="34" charset="0"/>
                <a:cs typeface="Calibri" pitchFamily="34" charset="0"/>
              </a:rPr>
              <a:t>• Participer au développement d’une pratique culturelle de qualité en favorisant le développement d’une fréquentation de plus en plus naturelle et régulière des salles de cinéma par les jeunes.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Collège au Cinéma en Saône-et-Loire 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Ecole au Cinéma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14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 000 élèves inscrits dans ce dispositif,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29.4 %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des élèves de primaire du département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Collège au Cinéma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en 2015-2016, participation de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27 établissements (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2928 élèves) ; en 2016-2017, 31 établissements (4146 élèves), soit 50% des collèges de Saône-et-Loire et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16% des élèves du département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2017-2018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32 collèges / 3377 élèves concernés. </a:t>
            </a:r>
          </a:p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l’échelle nationale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12.8 % des collégiens participent à ce dispositif sur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93 départements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L’organisation du dispositif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800" dirty="0" smtClean="0">
                <a:latin typeface="Calibri" pitchFamily="34" charset="0"/>
                <a:cs typeface="Calibri" pitchFamily="34" charset="0"/>
              </a:rPr>
              <a:t>Réflexion sur la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thématique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entre janvier et avril.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Avril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organisation du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comité de pilotage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pour choisir la programmation. Présence d’enseignants volontaires, Conseil Départemental, conseiller cinéma DRAC, coordonnatrice cinéma-distributeurs, inspecteur…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Juin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organisation des journées de formations et du pré-visionnement.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Octobre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pré-visionnement en salle, gratuit mais non-défrayé. 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Octobre-novembre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: deux journées de formations (6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/5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et 4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/3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ème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).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Calendrier des projections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Une projection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par trimestre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Chaque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enseignant coordonnateur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prend contact avec le directeur de la salle de cinéma partenaire pour fixer les dates de projections. </a:t>
            </a:r>
          </a:p>
          <a:p>
            <a:pPr algn="just"/>
            <a:r>
              <a:rPr lang="fr-FR" sz="2700" dirty="0" smtClean="0">
                <a:latin typeface="Calibri" pitchFamily="34" charset="0"/>
                <a:cs typeface="Calibri" pitchFamily="34" charset="0"/>
              </a:rPr>
              <a:t>Pour les projections dans </a:t>
            </a:r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les foyers ruraux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prendre contact avec Cyrille Léger. Possibilité de se déplacer au moins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une fois dans l’année dans une salle de cinéma. </a:t>
            </a:r>
            <a:endParaRPr lang="fr-FR" sz="27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1er </a:t>
            </a:r>
            <a:r>
              <a:rPr lang="fr-FR" sz="2700" b="1" dirty="0">
                <a:latin typeface="Calibri" pitchFamily="34" charset="0"/>
                <a:cs typeface="Calibri" pitchFamily="34" charset="0"/>
              </a:rPr>
              <a:t>trimestre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mi-novembre jusqu’aux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vacances de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Noël.</a:t>
            </a:r>
            <a:endParaRPr lang="fr-FR" sz="27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2ème </a:t>
            </a:r>
            <a:r>
              <a:rPr lang="fr-FR" sz="2700" b="1" dirty="0">
                <a:latin typeface="Calibri" pitchFamily="34" charset="0"/>
                <a:cs typeface="Calibri" pitchFamily="34" charset="0"/>
              </a:rPr>
              <a:t>trimestre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début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janvier 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jusqu’à fin mars.</a:t>
            </a:r>
            <a:endParaRPr lang="fr-FR" sz="27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2700" b="1" dirty="0" smtClean="0">
                <a:latin typeface="Calibri" pitchFamily="34" charset="0"/>
                <a:cs typeface="Calibri" pitchFamily="34" charset="0"/>
              </a:rPr>
              <a:t>3ème </a:t>
            </a:r>
            <a:r>
              <a:rPr lang="fr-FR" sz="2700" b="1" dirty="0">
                <a:latin typeface="Calibri" pitchFamily="34" charset="0"/>
                <a:cs typeface="Calibri" pitchFamily="34" charset="0"/>
              </a:rPr>
              <a:t>trimestre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: début </a:t>
            </a:r>
            <a:r>
              <a:rPr lang="fr-FR" sz="2700" dirty="0">
                <a:latin typeface="Calibri" pitchFamily="34" charset="0"/>
                <a:cs typeface="Calibri" pitchFamily="34" charset="0"/>
              </a:rPr>
              <a:t>avril </a:t>
            </a:r>
            <a:r>
              <a:rPr lang="fr-FR" sz="2700" dirty="0" smtClean="0">
                <a:latin typeface="Calibri" pitchFamily="34" charset="0"/>
                <a:cs typeface="Calibri" pitchFamily="34" charset="0"/>
              </a:rPr>
              <a:t>jusqu’à fin juin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  <a:cs typeface="Calibri" pitchFamily="34" charset="0"/>
              </a:rPr>
              <a:t>Bilan 2016-2017</a:t>
            </a:r>
            <a:endParaRPr lang="fr-F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Retours des questionnaires-bilans de 26 enseignants de 11 collèges.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Films adaptés aux niveaux des élèves et bien exploités en amont et à l’issue des séances.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Sous-titres trop rapides pour « 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Wadjda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 ».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Divers travaux interdisciplinaires ont pu émerger : productions plastiques et littéraires,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Les fiches CNC arrivent tardivement dans les cinémas, pas d’envoi possible dans les collèges.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Fiches CNC de qualité mais parfois trop techniques, vocabulaire peu adapté aux collégiens.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Une affiche par classe.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Difficultés pour d’organisation avec certains cinémas partenaires.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Rayonnement grâce aux ateliers vidéo. 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Propositions de nouveaux films pour le catalogue 2019/2020. 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Calibri" pitchFamily="34" charset="0"/>
                <a:cs typeface="Calibri" pitchFamily="34" charset="0"/>
              </a:rPr>
              <a:t>La thématique 2017-2018</a:t>
            </a:r>
            <a:br>
              <a:rPr lang="fr-FR" sz="36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3600" b="1" i="1" dirty="0" smtClean="0">
                <a:latin typeface="Calibri" pitchFamily="34" charset="0"/>
                <a:cs typeface="Calibri" pitchFamily="34" charset="0"/>
              </a:rPr>
              <a:t>Histoire du cinéma, histoires de cinéma</a:t>
            </a:r>
            <a:endParaRPr lang="fr-FR" sz="3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endParaRPr lang="fr-FR" i="1" dirty="0" smtClean="0"/>
          </a:p>
          <a:p>
            <a:pPr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5197" t="20472" r="25197" b="525"/>
          <a:stretch>
            <a:fillRect/>
          </a:stretch>
        </p:blipFill>
        <p:spPr bwMode="auto">
          <a:xfrm rot="5400000">
            <a:off x="2178601" y="-122691"/>
            <a:ext cx="4608513" cy="85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00942"/>
            <a:ext cx="1872208" cy="24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24944"/>
            <a:ext cx="1672439" cy="24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96952"/>
            <a:ext cx="1760502" cy="241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924944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Calibri" pitchFamily="34" charset="0"/>
                <a:cs typeface="Calibri" pitchFamily="34" charset="0"/>
              </a:rPr>
              <a:t>La thématique 2017-2018</a:t>
            </a:r>
            <a:br>
              <a:rPr lang="fr-FR" sz="3600" b="1" dirty="0" smtClean="0">
                <a:latin typeface="Calibri" pitchFamily="34" charset="0"/>
                <a:cs typeface="Calibri" pitchFamily="34" charset="0"/>
              </a:rPr>
            </a:br>
            <a:r>
              <a:rPr lang="fr-FR" sz="3600" b="1" i="1" dirty="0" smtClean="0">
                <a:latin typeface="Calibri" pitchFamily="34" charset="0"/>
                <a:cs typeface="Calibri" pitchFamily="34" charset="0"/>
              </a:rPr>
              <a:t>Histoire du cinéma, histoires de cinéma</a:t>
            </a:r>
            <a:endParaRPr lang="fr-FR" sz="3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fr-FR" i="1" dirty="0" smtClean="0"/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La présence d’une thématique dans la programmation permet de mettre en perspective les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similitudes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et les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dissemblances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des œuvres, cette transversalité renforçant la cohérence du dispositif.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L’objectif est de faire découvrir différents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genres cinématographiques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aux élèves (western, comédie, suspense, série B), et/ou des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films de patrimoine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reconnus comme des classiques du cinéma.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Travail possible avec  les collègues d’histoire-géographie, d’arts plastiques, d’éducation musicale, de lettres, documentation, anglais,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etc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…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Possibilité d’étudier une séquence filée sur l’année et de créer un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parcours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qui pourra s’enrichir au fur et à mesure des projections.  </a:t>
            </a:r>
          </a:p>
          <a:p>
            <a:pPr algn="just"/>
            <a:r>
              <a:rPr lang="fr-FR" dirty="0" smtClean="0">
                <a:latin typeface="Calibri" pitchFamily="34" charset="0"/>
                <a:cs typeface="Calibri" pitchFamily="34" charset="0"/>
              </a:rPr>
              <a:t>Ce thème fédérateur est ainsi susceptible de favoriser l’émergence de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projets interdisciplinaires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, et d’enrichir les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connaissances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des élèves par de la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pratique de la vidéo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et des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rencontres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avec des professionnels. 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2321</TotalTime>
  <Words>908</Words>
  <Application>Microsoft Office PowerPoint</Application>
  <PresentationFormat>Affichage à l'écran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Oriel</vt:lpstr>
      <vt:lpstr>Formation Collège au Cinéma 4ème / 3ème </vt:lpstr>
      <vt:lpstr>          Contenu de la formation</vt:lpstr>
      <vt:lpstr>Le dispositif Collège au Cinéma</vt:lpstr>
      <vt:lpstr>Collège au Cinéma en Saône-et-Loire </vt:lpstr>
      <vt:lpstr>L’organisation du dispositif</vt:lpstr>
      <vt:lpstr>Calendrier des projections</vt:lpstr>
      <vt:lpstr>Bilan 2016-2017</vt:lpstr>
      <vt:lpstr>La thématique 2017-2018 Histoire du cinéma, histoires de cinéma</vt:lpstr>
      <vt:lpstr>La thématique 2017-2018 Histoire du cinéma, histoires de cinéma</vt:lpstr>
      <vt:lpstr>Les fiches pédagogiques</vt:lpstr>
      <vt:lpstr>Le financement</vt:lpstr>
      <vt:lpstr>Ateliers vidéos et forum des métiers du cinéma</vt:lpstr>
      <vt:lpstr>Diapositive 13</vt:lpstr>
      <vt:lpstr>Ateliers vidéos et forum des métiers du cinéma</vt:lpstr>
      <vt:lpstr>Diapositive 15</vt:lpstr>
      <vt:lpstr>Site académique Collège au Cinéma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Collège au Cinéma</dc:title>
  <cp:lastModifiedBy>Windows User</cp:lastModifiedBy>
  <cp:revision>71</cp:revision>
  <dcterms:modified xsi:type="dcterms:W3CDTF">2017-11-13T20:20:07Z</dcterms:modified>
</cp:coreProperties>
</file>